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272" r:id="rId4"/>
    <p:sldId id="273" r:id="rId5"/>
    <p:sldId id="278" r:id="rId6"/>
    <p:sldId id="277" r:id="rId7"/>
    <p:sldId id="280" r:id="rId8"/>
    <p:sldId id="281" r:id="rId9"/>
    <p:sldId id="282" r:id="rId10"/>
    <p:sldId id="283" r:id="rId11"/>
    <p:sldId id="306" r:id="rId12"/>
    <p:sldId id="346" r:id="rId13"/>
    <p:sldId id="284" r:id="rId14"/>
    <p:sldId id="285" r:id="rId15"/>
    <p:sldId id="286" r:id="rId16"/>
    <p:sldId id="287" r:id="rId17"/>
    <p:sldId id="288" r:id="rId18"/>
    <p:sldId id="289" r:id="rId19"/>
    <p:sldId id="298" r:id="rId20"/>
    <p:sldId id="290" r:id="rId21"/>
    <p:sldId id="322" r:id="rId22"/>
    <p:sldId id="338" r:id="rId23"/>
    <p:sldId id="353" r:id="rId24"/>
    <p:sldId id="354" r:id="rId25"/>
    <p:sldId id="355" r:id="rId26"/>
    <p:sldId id="293" r:id="rId27"/>
    <p:sldId id="294" r:id="rId28"/>
    <p:sldId id="295" r:id="rId29"/>
    <p:sldId id="296" r:id="rId30"/>
    <p:sldId id="297" r:id="rId31"/>
    <p:sldId id="329" r:id="rId32"/>
    <p:sldId id="339" r:id="rId33"/>
    <p:sldId id="330" r:id="rId34"/>
    <p:sldId id="340" r:id="rId35"/>
    <p:sldId id="331" r:id="rId36"/>
    <p:sldId id="341" r:id="rId37"/>
    <p:sldId id="332" r:id="rId38"/>
    <p:sldId id="342" r:id="rId39"/>
    <p:sldId id="333" r:id="rId40"/>
    <p:sldId id="344" r:id="rId41"/>
    <p:sldId id="351" r:id="rId42"/>
    <p:sldId id="334" r:id="rId43"/>
    <p:sldId id="343" r:id="rId44"/>
    <p:sldId id="335" r:id="rId45"/>
    <p:sldId id="345" r:id="rId4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801"/>
  </p:normalViewPr>
  <p:slideViewPr>
    <p:cSldViewPr snapToGrid="0" snapToObjects="1">
      <p:cViewPr varScale="1">
        <p:scale>
          <a:sx n="102" d="100"/>
          <a:sy n="102" d="100"/>
        </p:scale>
        <p:origin x="8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E706AF-B4A2-4A72-B5D3-A3E68FC13FC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AC1C5B8-9114-456D-8D29-818083C6C089}">
      <dgm:prSet custT="1"/>
      <dgm:spPr>
        <a:solidFill>
          <a:schemeClr val="accent1"/>
        </a:solidFill>
      </dgm:spPr>
      <dgm:t>
        <a:bodyPr/>
        <a:lstStyle/>
        <a:p>
          <a:r>
            <a:rPr lang="es-ES" sz="2400" strike="noStrik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Responsabilidad </a:t>
          </a:r>
          <a:r>
            <a:rPr lang="es-E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histórica de una deuda institucional</a:t>
          </a:r>
          <a:endParaRPr lang="en-US" sz="24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E622FF-87B2-40D1-A819-C7F303C3ECC1}" type="parTrans" cxnId="{0FCD77A0-D16D-4328-B415-18CD0CBE3F53}">
      <dgm:prSet/>
      <dgm:spPr/>
      <dgm:t>
        <a:bodyPr/>
        <a:lstStyle/>
        <a:p>
          <a:endParaRPr lang="en-US" sz="2400"/>
        </a:p>
      </dgm:t>
    </dgm:pt>
    <dgm:pt modelId="{FF5EA0EE-6546-4E4A-BD0B-30E77609AC10}" type="sibTrans" cxnId="{0FCD77A0-D16D-4328-B415-18CD0CBE3F53}">
      <dgm:prSet/>
      <dgm:spPr/>
      <dgm:t>
        <a:bodyPr/>
        <a:lstStyle/>
        <a:p>
          <a:endParaRPr lang="en-US" sz="2400"/>
        </a:p>
      </dgm:t>
    </dgm:pt>
    <dgm:pt modelId="{F5E5C705-5D29-429D-8CA6-617CB1C911F7}">
      <dgm:prSet custT="1"/>
      <dgm:spPr>
        <a:solidFill>
          <a:schemeClr val="accent1"/>
        </a:solidFill>
      </dgm:spPr>
      <dgm:t>
        <a:bodyPr/>
        <a:lstStyle/>
        <a:p>
          <a:r>
            <a:rPr lang="es-ES_tradnl" sz="2400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Proyectar a la UBB en el mediano y largo plazo.</a:t>
          </a:r>
        </a:p>
      </dgm:t>
    </dgm:pt>
    <dgm:pt modelId="{AFEA0D41-DF4F-4686-BAAC-37ADF2104AA3}" type="parTrans" cxnId="{B3D85839-2B8C-4EDD-8204-6A13E4560A5B}">
      <dgm:prSet/>
      <dgm:spPr/>
      <dgm:t>
        <a:bodyPr/>
        <a:lstStyle/>
        <a:p>
          <a:endParaRPr lang="en-US" sz="2400"/>
        </a:p>
      </dgm:t>
    </dgm:pt>
    <dgm:pt modelId="{DBFF9380-C9AC-4EE9-ACD2-0B2B2387CE6B}" type="sibTrans" cxnId="{B3D85839-2B8C-4EDD-8204-6A13E4560A5B}">
      <dgm:prSet/>
      <dgm:spPr/>
      <dgm:t>
        <a:bodyPr/>
        <a:lstStyle/>
        <a:p>
          <a:endParaRPr lang="en-US" sz="2400"/>
        </a:p>
      </dgm:t>
    </dgm:pt>
    <dgm:pt modelId="{9DEDAE55-ECB7-4DEF-AB72-B89D8D7DC48D}">
      <dgm:prSet custT="1"/>
      <dgm:spPr>
        <a:solidFill>
          <a:schemeClr val="accent1"/>
        </a:solidFill>
      </dgm:spPr>
      <dgm:t>
        <a:bodyPr/>
        <a:lstStyle/>
        <a:p>
          <a:pPr algn="just"/>
          <a:r>
            <a:rPr lang="es-E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Revertir situaciones de inequidad institucional y de contribuir al bien común.</a:t>
          </a:r>
          <a:endParaRPr lang="en-US" sz="24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8A4948-625E-4C47-849B-C26EA0F622B3}" type="parTrans" cxnId="{32E607DD-B58F-4B64-A209-E875E7FBE36C}">
      <dgm:prSet/>
      <dgm:spPr/>
      <dgm:t>
        <a:bodyPr/>
        <a:lstStyle/>
        <a:p>
          <a:endParaRPr lang="es-CL" sz="2400"/>
        </a:p>
      </dgm:t>
    </dgm:pt>
    <dgm:pt modelId="{5198D938-33AB-484C-ACE5-1F56E9851650}" type="sibTrans" cxnId="{32E607DD-B58F-4B64-A209-E875E7FBE36C}">
      <dgm:prSet/>
      <dgm:spPr/>
      <dgm:t>
        <a:bodyPr/>
        <a:lstStyle/>
        <a:p>
          <a:endParaRPr lang="es-CL" sz="2400"/>
        </a:p>
      </dgm:t>
    </dgm:pt>
    <dgm:pt modelId="{A0B35272-6D02-5D46-9711-5649C693F7AE}">
      <dgm:prSet custT="1"/>
      <dgm:spPr>
        <a:solidFill>
          <a:schemeClr val="accent1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S" sz="2400" dirty="0">
            <a:solidFill>
              <a:schemeClr val="bg1"/>
            </a:solidFill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Consolidar un cuerpo académico y administrativo estable 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400" dirty="0">
            <a:solidFill>
              <a:schemeClr val="bg1"/>
            </a:solidFill>
          </a:endParaRPr>
        </a:p>
        <a:p>
          <a:pPr marL="0" lvl="0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400" dirty="0">
            <a:solidFill>
              <a:schemeClr val="bg1"/>
            </a:solidFill>
          </a:endParaRPr>
        </a:p>
      </dgm:t>
    </dgm:pt>
    <dgm:pt modelId="{B69E66EC-2D94-D140-928D-2FB0FC26E6C6}" type="parTrans" cxnId="{F2DD5685-449B-6E45-89A6-E84DBCEE9172}">
      <dgm:prSet/>
      <dgm:spPr/>
      <dgm:t>
        <a:bodyPr/>
        <a:lstStyle/>
        <a:p>
          <a:endParaRPr lang="es-ES" sz="2400"/>
        </a:p>
      </dgm:t>
    </dgm:pt>
    <dgm:pt modelId="{3B059548-FDB6-134F-9214-CABB88D4AADD}" type="sibTrans" cxnId="{F2DD5685-449B-6E45-89A6-E84DBCEE9172}">
      <dgm:prSet/>
      <dgm:spPr/>
      <dgm:t>
        <a:bodyPr/>
        <a:lstStyle/>
        <a:p>
          <a:endParaRPr lang="es-ES" sz="2400"/>
        </a:p>
      </dgm:t>
    </dgm:pt>
    <dgm:pt modelId="{3F10126C-15BE-0543-9504-78FB541CBC5B}">
      <dgm:prSet custT="1"/>
      <dgm:spPr>
        <a:solidFill>
          <a:schemeClr val="accent1"/>
        </a:solidFill>
      </dgm:spPr>
      <dgm:t>
        <a:bodyPr/>
        <a:lstStyle/>
        <a:p>
          <a:r>
            <a:rPr lang="es-ES_tradnl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Reconocer  el compromiso permanente de académicos y administrativos con el desarrollo de la UBB.</a:t>
          </a:r>
          <a:endParaRPr lang="es-E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6A66DE-F61E-4043-8D84-E1D16E20B40F}" type="parTrans" cxnId="{2343BFA9-AB2D-2549-86EF-E8E52DD0C437}">
      <dgm:prSet/>
      <dgm:spPr/>
      <dgm:t>
        <a:bodyPr/>
        <a:lstStyle/>
        <a:p>
          <a:endParaRPr lang="es-ES"/>
        </a:p>
      </dgm:t>
    </dgm:pt>
    <dgm:pt modelId="{0F96DCCB-10A6-1C49-A272-28BCD3613269}" type="sibTrans" cxnId="{2343BFA9-AB2D-2549-86EF-E8E52DD0C437}">
      <dgm:prSet/>
      <dgm:spPr/>
      <dgm:t>
        <a:bodyPr/>
        <a:lstStyle/>
        <a:p>
          <a:endParaRPr lang="es-ES"/>
        </a:p>
      </dgm:t>
    </dgm:pt>
    <dgm:pt modelId="{4F14A9D5-02EF-8742-88BA-8D9728C5BF78}" type="pres">
      <dgm:prSet presAssocID="{DEE706AF-B4A2-4A72-B5D3-A3E68FC13FCB}" presName="linear" presStyleCnt="0">
        <dgm:presLayoutVars>
          <dgm:animLvl val="lvl"/>
          <dgm:resizeHandles val="exact"/>
        </dgm:presLayoutVars>
      </dgm:prSet>
      <dgm:spPr/>
    </dgm:pt>
    <dgm:pt modelId="{CC4683B3-136F-BF46-873B-A68B9C5D011C}" type="pres">
      <dgm:prSet presAssocID="{2AC1C5B8-9114-456D-8D29-818083C6C08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7D0419A-0F76-AE4E-80C7-E84CD0124043}" type="pres">
      <dgm:prSet presAssocID="{FF5EA0EE-6546-4E4A-BD0B-30E77609AC10}" presName="spacer" presStyleCnt="0"/>
      <dgm:spPr/>
    </dgm:pt>
    <dgm:pt modelId="{B1389825-83FF-4611-A38E-09A279C23504}" type="pres">
      <dgm:prSet presAssocID="{9DEDAE55-ECB7-4DEF-AB72-B89D8D7DC48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65D5D9D-9840-48A7-BC68-8AB2AED254E9}" type="pres">
      <dgm:prSet presAssocID="{5198D938-33AB-484C-ACE5-1F56E9851650}" presName="spacer" presStyleCnt="0"/>
      <dgm:spPr/>
    </dgm:pt>
    <dgm:pt modelId="{E34A9793-3FCF-6148-9036-7732B82A400C}" type="pres">
      <dgm:prSet presAssocID="{A0B35272-6D02-5D46-9711-5649C693F7A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F805AFE-3BCB-0042-BB57-3E06337D4F06}" type="pres">
      <dgm:prSet presAssocID="{3B059548-FDB6-134F-9214-CABB88D4AADD}" presName="spacer" presStyleCnt="0"/>
      <dgm:spPr/>
    </dgm:pt>
    <dgm:pt modelId="{1681BFEC-5FEF-8140-BA0F-8FB323EC648D}" type="pres">
      <dgm:prSet presAssocID="{F5E5C705-5D29-429D-8CA6-617CB1C911F7}" presName="parentText" presStyleLbl="node1" presStyleIdx="3" presStyleCnt="5" custLinFactY="-48" custLinFactNeighborY="-100000">
        <dgm:presLayoutVars>
          <dgm:chMax val="0"/>
          <dgm:bulletEnabled val="1"/>
        </dgm:presLayoutVars>
      </dgm:prSet>
      <dgm:spPr/>
    </dgm:pt>
    <dgm:pt modelId="{59A7516C-21A9-0945-9208-79E5D9E50E04}" type="pres">
      <dgm:prSet presAssocID="{DBFF9380-C9AC-4EE9-ACD2-0B2B2387CE6B}" presName="spacer" presStyleCnt="0"/>
      <dgm:spPr/>
    </dgm:pt>
    <dgm:pt modelId="{0010BDD0-61A1-D142-9738-F2E90778C68B}" type="pres">
      <dgm:prSet presAssocID="{3F10126C-15BE-0543-9504-78FB541CBC5B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21648B07-F564-BA4D-976C-51213B92F387}" type="presOf" srcId="{F5E5C705-5D29-429D-8CA6-617CB1C911F7}" destId="{1681BFEC-5FEF-8140-BA0F-8FB323EC648D}" srcOrd="0" destOrd="0" presId="urn:microsoft.com/office/officeart/2005/8/layout/vList2"/>
    <dgm:cxn modelId="{E972B320-C0C6-054C-8EE1-53833DABE86B}" type="presOf" srcId="{9DEDAE55-ECB7-4DEF-AB72-B89D8D7DC48D}" destId="{B1389825-83FF-4611-A38E-09A279C23504}" srcOrd="0" destOrd="0" presId="urn:microsoft.com/office/officeart/2005/8/layout/vList2"/>
    <dgm:cxn modelId="{B3D85839-2B8C-4EDD-8204-6A13E4560A5B}" srcId="{DEE706AF-B4A2-4A72-B5D3-A3E68FC13FCB}" destId="{F5E5C705-5D29-429D-8CA6-617CB1C911F7}" srcOrd="3" destOrd="0" parTransId="{AFEA0D41-DF4F-4686-BAAC-37ADF2104AA3}" sibTransId="{DBFF9380-C9AC-4EE9-ACD2-0B2B2387CE6B}"/>
    <dgm:cxn modelId="{9BA6FE7B-4A9B-3B4D-B396-F3AAE05B52DD}" type="presOf" srcId="{DEE706AF-B4A2-4A72-B5D3-A3E68FC13FCB}" destId="{4F14A9D5-02EF-8742-88BA-8D9728C5BF78}" srcOrd="0" destOrd="0" presId="urn:microsoft.com/office/officeart/2005/8/layout/vList2"/>
    <dgm:cxn modelId="{F2DD5685-449B-6E45-89A6-E84DBCEE9172}" srcId="{DEE706AF-B4A2-4A72-B5D3-A3E68FC13FCB}" destId="{A0B35272-6D02-5D46-9711-5649C693F7AE}" srcOrd="2" destOrd="0" parTransId="{B69E66EC-2D94-D140-928D-2FB0FC26E6C6}" sibTransId="{3B059548-FDB6-134F-9214-CABB88D4AADD}"/>
    <dgm:cxn modelId="{0FCD77A0-D16D-4328-B415-18CD0CBE3F53}" srcId="{DEE706AF-B4A2-4A72-B5D3-A3E68FC13FCB}" destId="{2AC1C5B8-9114-456D-8D29-818083C6C089}" srcOrd="0" destOrd="0" parTransId="{53E622FF-87B2-40D1-A819-C7F303C3ECC1}" sibTransId="{FF5EA0EE-6546-4E4A-BD0B-30E77609AC10}"/>
    <dgm:cxn modelId="{FFA3BBA3-DCC6-6D4C-9811-07AEF1B5235E}" type="presOf" srcId="{2AC1C5B8-9114-456D-8D29-818083C6C089}" destId="{CC4683B3-136F-BF46-873B-A68B9C5D011C}" srcOrd="0" destOrd="0" presId="urn:microsoft.com/office/officeart/2005/8/layout/vList2"/>
    <dgm:cxn modelId="{2343BFA9-AB2D-2549-86EF-E8E52DD0C437}" srcId="{DEE706AF-B4A2-4A72-B5D3-A3E68FC13FCB}" destId="{3F10126C-15BE-0543-9504-78FB541CBC5B}" srcOrd="4" destOrd="0" parTransId="{A86A66DE-F61E-4043-8D84-E1D16E20B40F}" sibTransId="{0F96DCCB-10A6-1C49-A272-28BCD3613269}"/>
    <dgm:cxn modelId="{32E607DD-B58F-4B64-A209-E875E7FBE36C}" srcId="{DEE706AF-B4A2-4A72-B5D3-A3E68FC13FCB}" destId="{9DEDAE55-ECB7-4DEF-AB72-B89D8D7DC48D}" srcOrd="1" destOrd="0" parTransId="{518A4948-625E-4C47-849B-C26EA0F622B3}" sibTransId="{5198D938-33AB-484C-ACE5-1F56E9851650}"/>
    <dgm:cxn modelId="{843218E2-1617-3648-9DFB-A1F854E734A8}" type="presOf" srcId="{A0B35272-6D02-5D46-9711-5649C693F7AE}" destId="{E34A9793-3FCF-6148-9036-7732B82A400C}" srcOrd="0" destOrd="0" presId="urn:microsoft.com/office/officeart/2005/8/layout/vList2"/>
    <dgm:cxn modelId="{11E668E3-80B8-934C-B56D-D87201C7B06F}" type="presOf" srcId="{3F10126C-15BE-0543-9504-78FB541CBC5B}" destId="{0010BDD0-61A1-D142-9738-F2E90778C68B}" srcOrd="0" destOrd="0" presId="urn:microsoft.com/office/officeart/2005/8/layout/vList2"/>
    <dgm:cxn modelId="{88694C74-13E9-5B49-9ED5-ED3885D243F4}" type="presParOf" srcId="{4F14A9D5-02EF-8742-88BA-8D9728C5BF78}" destId="{CC4683B3-136F-BF46-873B-A68B9C5D011C}" srcOrd="0" destOrd="0" presId="urn:microsoft.com/office/officeart/2005/8/layout/vList2"/>
    <dgm:cxn modelId="{07CC76A6-EA62-7E44-8311-2840CCEA41D6}" type="presParOf" srcId="{4F14A9D5-02EF-8742-88BA-8D9728C5BF78}" destId="{F7D0419A-0F76-AE4E-80C7-E84CD0124043}" srcOrd="1" destOrd="0" presId="urn:microsoft.com/office/officeart/2005/8/layout/vList2"/>
    <dgm:cxn modelId="{968DC6E3-D258-F44A-A72E-981FE93B4FE8}" type="presParOf" srcId="{4F14A9D5-02EF-8742-88BA-8D9728C5BF78}" destId="{B1389825-83FF-4611-A38E-09A279C23504}" srcOrd="2" destOrd="0" presId="urn:microsoft.com/office/officeart/2005/8/layout/vList2"/>
    <dgm:cxn modelId="{05CADC46-02FB-604E-A2A6-87958D2ADA3A}" type="presParOf" srcId="{4F14A9D5-02EF-8742-88BA-8D9728C5BF78}" destId="{165D5D9D-9840-48A7-BC68-8AB2AED254E9}" srcOrd="3" destOrd="0" presId="urn:microsoft.com/office/officeart/2005/8/layout/vList2"/>
    <dgm:cxn modelId="{45D824AA-F772-A447-B303-725F5D9278C5}" type="presParOf" srcId="{4F14A9D5-02EF-8742-88BA-8D9728C5BF78}" destId="{E34A9793-3FCF-6148-9036-7732B82A400C}" srcOrd="4" destOrd="0" presId="urn:microsoft.com/office/officeart/2005/8/layout/vList2"/>
    <dgm:cxn modelId="{4A1CFDD3-B91F-AC40-821D-FBF495204F28}" type="presParOf" srcId="{4F14A9D5-02EF-8742-88BA-8D9728C5BF78}" destId="{3F805AFE-3BCB-0042-BB57-3E06337D4F06}" srcOrd="5" destOrd="0" presId="urn:microsoft.com/office/officeart/2005/8/layout/vList2"/>
    <dgm:cxn modelId="{32147673-9227-2E42-8814-906C37E3B34E}" type="presParOf" srcId="{4F14A9D5-02EF-8742-88BA-8D9728C5BF78}" destId="{1681BFEC-5FEF-8140-BA0F-8FB323EC648D}" srcOrd="6" destOrd="0" presId="urn:microsoft.com/office/officeart/2005/8/layout/vList2"/>
    <dgm:cxn modelId="{03EA6B51-0611-324D-85FD-9642FD583988}" type="presParOf" srcId="{4F14A9D5-02EF-8742-88BA-8D9728C5BF78}" destId="{59A7516C-21A9-0945-9208-79E5D9E50E04}" srcOrd="7" destOrd="0" presId="urn:microsoft.com/office/officeart/2005/8/layout/vList2"/>
    <dgm:cxn modelId="{4F984FCA-168D-FB47-99E8-881C692B40D0}" type="presParOf" srcId="{4F14A9D5-02EF-8742-88BA-8D9728C5BF78}" destId="{0010BDD0-61A1-D142-9738-F2E90778C68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4683B3-136F-BF46-873B-A68B9C5D011C}">
      <dsp:nvSpPr>
        <dsp:cNvPr id="0" name=""/>
        <dsp:cNvSpPr/>
      </dsp:nvSpPr>
      <dsp:spPr>
        <a:xfrm>
          <a:off x="0" y="1009"/>
          <a:ext cx="6444342" cy="1333808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strike="noStrike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Responsabilidad </a:t>
          </a:r>
          <a:r>
            <a:rPr lang="es-ES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histórica de una deuda institucional</a:t>
          </a:r>
          <a:endParaRPr lang="en-US" sz="24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5111" y="66120"/>
        <a:ext cx="6314120" cy="1203586"/>
      </dsp:txXfrm>
    </dsp:sp>
    <dsp:sp modelId="{B1389825-83FF-4611-A38E-09A279C23504}">
      <dsp:nvSpPr>
        <dsp:cNvPr id="0" name=""/>
        <dsp:cNvSpPr/>
      </dsp:nvSpPr>
      <dsp:spPr>
        <a:xfrm>
          <a:off x="0" y="1343452"/>
          <a:ext cx="6444342" cy="1333808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Revertir situaciones de inequidad institucional y de contribuir al bien común.</a:t>
          </a:r>
          <a:endParaRPr lang="en-US" sz="24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5111" y="1408563"/>
        <a:ext cx="6314120" cy="1203586"/>
      </dsp:txXfrm>
    </dsp:sp>
    <dsp:sp modelId="{E34A9793-3FCF-6148-9036-7732B82A400C}">
      <dsp:nvSpPr>
        <dsp:cNvPr id="0" name=""/>
        <dsp:cNvSpPr/>
      </dsp:nvSpPr>
      <dsp:spPr>
        <a:xfrm>
          <a:off x="0" y="2685895"/>
          <a:ext cx="6444342" cy="1333808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S" sz="2400" kern="1200" dirty="0">
            <a:solidFill>
              <a:schemeClr val="bg1"/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Consolidar un cuerpo académico y administrativo estable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400" kern="1200" dirty="0">
            <a:solidFill>
              <a:schemeClr val="bg1"/>
            </a:solidFill>
          </a:endParaRPr>
        </a:p>
        <a:p>
          <a:pPr marL="0"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400" kern="1200" dirty="0">
            <a:solidFill>
              <a:schemeClr val="bg1"/>
            </a:solidFill>
          </a:endParaRPr>
        </a:p>
      </dsp:txBody>
      <dsp:txXfrm>
        <a:off x="65111" y="2751006"/>
        <a:ext cx="6314120" cy="1203586"/>
      </dsp:txXfrm>
    </dsp:sp>
    <dsp:sp modelId="{1681BFEC-5FEF-8140-BA0F-8FB323EC648D}">
      <dsp:nvSpPr>
        <dsp:cNvPr id="0" name=""/>
        <dsp:cNvSpPr/>
      </dsp:nvSpPr>
      <dsp:spPr>
        <a:xfrm>
          <a:off x="0" y="4019064"/>
          <a:ext cx="6444342" cy="1333808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400" kern="1200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Proyectar a la UBB en el mediano y largo plazo.</a:t>
          </a:r>
        </a:p>
      </dsp:txBody>
      <dsp:txXfrm>
        <a:off x="65111" y="4084175"/>
        <a:ext cx="6314120" cy="1203586"/>
      </dsp:txXfrm>
    </dsp:sp>
    <dsp:sp modelId="{0010BDD0-61A1-D142-9738-F2E90778C68B}">
      <dsp:nvSpPr>
        <dsp:cNvPr id="0" name=""/>
        <dsp:cNvSpPr/>
      </dsp:nvSpPr>
      <dsp:spPr>
        <a:xfrm>
          <a:off x="0" y="5370781"/>
          <a:ext cx="6444342" cy="1333808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Reconocer  el compromiso permanente de académicos y administrativos con el desarrollo de la UBB.</a:t>
          </a:r>
          <a:endParaRPr lang="es-ES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5111" y="5435892"/>
        <a:ext cx="6314120" cy="1203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CEF0A-03B0-9540-A1D5-A34AFDCB324D}" type="datetimeFigureOut">
              <a:rPr lang="es-ES_tradnl" smtClean="0"/>
              <a:t>26/10/21</a:t>
            </a:fld>
            <a:endParaRPr lang="es-ES_tradn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B1908-02A9-DB4E-909F-F394A63C9C4B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070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B1908-02A9-DB4E-909F-F394A63C9C4B}" type="slidenum">
              <a:rPr lang="es-ES_tradnl" smtClean="0"/>
              <a:t>33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99103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DB0BBB-EA70-6740-85C9-0AA50319CA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43198E-AB40-1A45-B98B-5F58AD152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4D4C94-71AA-394C-B52C-48784B552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048C-5901-B34A-B91F-13EC55DB2446}" type="datetimeFigureOut">
              <a:rPr lang="es-ES_tradnl" smtClean="0"/>
              <a:t>26/10/21</a:t>
            </a:fld>
            <a:endParaRPr lang="es-ES_tradn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5FBC4D-AF00-204F-B2EF-D87C3C91D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C3E040-A6B5-3B44-88EC-DCC103060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64FA-36BF-D64C-B024-5396A3D24557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2743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011060-7D57-8C4D-A472-54983C799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95C3925-149D-1D45-A702-FB0AAFEAE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C5D6C0-5A0B-0041-8B05-C421B2955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048C-5901-B34A-B91F-13EC55DB2446}" type="datetimeFigureOut">
              <a:rPr lang="es-ES_tradnl" smtClean="0"/>
              <a:t>26/10/21</a:t>
            </a:fld>
            <a:endParaRPr lang="es-ES_tradn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0465BB-E0F3-DD40-A338-43C13E503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A0346E-520A-8045-A450-8D67BEAB8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64FA-36BF-D64C-B024-5396A3D24557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76756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A75F3E4-2DFA-3B4F-9010-D027204122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DEC23C6-1CC3-914D-9733-951725BEB1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A2F4AB-1FD7-404E-B297-0F70E741B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048C-5901-B34A-B91F-13EC55DB2446}" type="datetimeFigureOut">
              <a:rPr lang="es-ES_tradnl" smtClean="0"/>
              <a:t>26/10/21</a:t>
            </a:fld>
            <a:endParaRPr lang="es-ES_tradn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7F3E74-1127-1249-A1AB-59583EAB7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123CB9-1FEA-514A-903A-5DD39327E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64FA-36BF-D64C-B024-5396A3D24557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69274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882661-9C29-DF46-A20E-6FDBD7448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9E88A8-AF20-E149-B682-BAE1038AA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69E55F-0828-3641-8F63-404064AC4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048C-5901-B34A-B91F-13EC55DB2446}" type="datetimeFigureOut">
              <a:rPr lang="es-ES_tradnl" smtClean="0"/>
              <a:t>26/10/21</a:t>
            </a:fld>
            <a:endParaRPr lang="es-ES_tradn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F5F424-7693-C04F-A8AE-35F59ADD2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D809B0-0BB7-3C48-B8FE-BE45733A0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64FA-36BF-D64C-B024-5396A3D24557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40626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09532F-8118-FB48-8C22-D0B4B54F0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19DD79-1E81-4E44-8E75-267957211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699DA6-F304-3B4C-B0C1-49056A40F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048C-5901-B34A-B91F-13EC55DB2446}" type="datetimeFigureOut">
              <a:rPr lang="es-ES_tradnl" smtClean="0"/>
              <a:t>26/10/21</a:t>
            </a:fld>
            <a:endParaRPr lang="es-ES_tradn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9F6AC9-1724-0948-ABD7-9A7D784E8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EA294E-B999-2348-8D13-FEB203841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64FA-36BF-D64C-B024-5396A3D24557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1409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AE873-F9FF-314C-8B41-F52542AA4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FECC34-C021-1442-91B0-5E82F49EDC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53A498B-889F-6044-81F9-DA1976B15A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E68DF0-1951-AA4D-8F86-6E245EF24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048C-5901-B34A-B91F-13EC55DB2446}" type="datetimeFigureOut">
              <a:rPr lang="es-ES_tradnl" smtClean="0"/>
              <a:t>26/10/21</a:t>
            </a:fld>
            <a:endParaRPr lang="es-ES_tradn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EBD56D-59F0-C448-BFD6-4098AC2E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9BEF80-A9CA-524A-87D3-D13DCB2A9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64FA-36BF-D64C-B024-5396A3D24557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571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0C53DD-59E7-9843-9BCD-7EF3564D5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10D7A3-0CFB-4A43-B599-025C667EE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C5BBE0-276A-4541-9FD7-EBB640540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333D4B1-6B3D-6644-845A-30A640416A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0DBFD2D-1532-E046-81CE-A907A93F9B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D13C7AD-37EC-EC41-9131-42C32A9E6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048C-5901-B34A-B91F-13EC55DB2446}" type="datetimeFigureOut">
              <a:rPr lang="es-ES_tradnl" smtClean="0"/>
              <a:t>26/10/21</a:t>
            </a:fld>
            <a:endParaRPr lang="es-ES_tradnl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DD22821-9671-FA43-921F-F35A9A564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7DD0B02-4315-DA4F-AD75-7D51168A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64FA-36BF-D64C-B024-5396A3D24557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17369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BAED2B-9371-9142-BB47-0EB25F7B2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CC6B35-5569-364A-98D0-9F6C62F4C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048C-5901-B34A-B91F-13EC55DB2446}" type="datetimeFigureOut">
              <a:rPr lang="es-ES_tradnl" smtClean="0"/>
              <a:t>26/10/21</a:t>
            </a:fld>
            <a:endParaRPr lang="es-ES_tradnl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80E50B5-EDFA-D241-B12A-BBAC8C43E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8981144-0795-CE4B-8AB1-91222E024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64FA-36BF-D64C-B024-5396A3D24557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91802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FD49FA6-DEBA-6A49-8CAC-2EF6B1F03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048C-5901-B34A-B91F-13EC55DB2446}" type="datetimeFigureOut">
              <a:rPr lang="es-ES_tradnl" smtClean="0"/>
              <a:t>26/10/21</a:t>
            </a:fld>
            <a:endParaRPr lang="es-ES_tradnl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7096E5A-EC89-D246-9383-ED0244069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FFBA38C-8386-854D-BAC1-F204B8B25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64FA-36BF-D64C-B024-5396A3D24557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9328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168B2C-38DD-054D-89EB-0B87AF812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DDF8A4-7148-9149-A550-1858A5A43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1F2499-CC02-6142-A5B1-209122530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8AE94A-8217-864E-95FD-3CA6774A7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048C-5901-B34A-B91F-13EC55DB2446}" type="datetimeFigureOut">
              <a:rPr lang="es-ES_tradnl" smtClean="0"/>
              <a:t>26/10/21</a:t>
            </a:fld>
            <a:endParaRPr lang="es-ES_tradn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29D293-6940-7E49-A1B7-4C5BDC69F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CC12C8-A635-BB4D-B817-6D5050FFE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64FA-36BF-D64C-B024-5396A3D24557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2282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0DE81-0BB0-2C48-9FFE-C81F81F4A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EF10E1B-15A0-A746-9524-6D0A3E044E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3B128AD-A4D0-6A48-B1CA-03648A3F4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243B02-9E7D-8F4B-9602-AF5D3B75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048C-5901-B34A-B91F-13EC55DB2446}" type="datetimeFigureOut">
              <a:rPr lang="es-ES_tradnl" smtClean="0"/>
              <a:t>26/10/21</a:t>
            </a:fld>
            <a:endParaRPr lang="es-ES_tradn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2A3F75-5835-844F-A2B0-FF969CD32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1CDE71-E251-1E40-A898-A103B69F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C64FA-36BF-D64C-B024-5396A3D24557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81608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D9E6561-9D7A-ED44-BE9A-92EE1DF8E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FB194D-0622-2244-B84F-D0729362B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52332D-C38D-CA47-A516-2C0B7D663E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D048C-5901-B34A-B91F-13EC55DB2446}" type="datetimeFigureOut">
              <a:rPr lang="es-ES_tradnl" smtClean="0"/>
              <a:t>26/10/21</a:t>
            </a:fld>
            <a:endParaRPr lang="es-ES_tradn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0B41D9-84D9-8A46-B128-B4E31F25A9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B4F9F9-1022-1943-8860-464DF46348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C64FA-36BF-D64C-B024-5396A3D24557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7222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CB28AE-9112-B64E-BB2B-26BC9DE35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000" y="2164080"/>
            <a:ext cx="10493830" cy="2946399"/>
          </a:xfrm>
        </p:spPr>
        <p:txBody>
          <a:bodyPr>
            <a:noAutofit/>
          </a:bodyPr>
          <a:lstStyle/>
          <a:p>
            <a:br>
              <a:rPr lang="es-ES_tradnl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_tradnl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_tradnl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DE INGRESO A LA PLANTA </a:t>
            </a:r>
            <a:br>
              <a:rPr lang="es-ES_tradnl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UNIVERSIDAD DEL BÍO-BÍO</a:t>
            </a:r>
            <a:br>
              <a:rPr lang="es-ES_tradnl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PRESENTACIÓN ASOCIACIÓN ACADÉMICOS OCTUBRE de 2021</a:t>
            </a:r>
            <a:br>
              <a:rPr lang="es-ES_tradnl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(CRITERIOS )</a:t>
            </a:r>
          </a:p>
        </p:txBody>
      </p:sp>
    </p:spTree>
    <p:extLst>
      <p:ext uri="{BB962C8B-B14F-4D97-AF65-F5344CB8AC3E}">
        <p14:creationId xmlns:p14="http://schemas.microsoft.com/office/powerpoint/2010/main" val="4056419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44930" y="365125"/>
            <a:ext cx="9308869" cy="1325563"/>
          </a:xfrm>
        </p:spPr>
        <p:txBody>
          <a:bodyPr/>
          <a:lstStyle/>
          <a:p>
            <a:pPr algn="ctr"/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Encasillamiento directo del personal académico de planta</a:t>
            </a:r>
            <a:r>
              <a:rPr lang="es-ES" dirty="0">
                <a:solidFill>
                  <a:schemeClr val="bg1"/>
                </a:solidFill>
              </a:rPr>
              <a:t>.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b="1" dirty="0">
              <a:solidFill>
                <a:schemeClr val="bg1"/>
              </a:solidFill>
            </a:endParaRPr>
          </a:p>
          <a:p>
            <a:pPr marL="514350" indent="-514350">
              <a:buAutoNum type="alphaLcParenR"/>
            </a:pPr>
            <a:r>
              <a:rPr lang="es-ES" dirty="0">
                <a:solidFill>
                  <a:schemeClr val="bg1"/>
                </a:solidFill>
              </a:rPr>
              <a:t>En este primer mecanismo, los académicos de planta se encasillan en cargos de igual grado al que detentan a la fecha del encasillamiento.</a:t>
            </a:r>
            <a:endParaRPr lang="es-C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CL" dirty="0">
                <a:solidFill>
                  <a:schemeClr val="bg1"/>
                </a:solidFill>
              </a:rPr>
              <a:t>	</a:t>
            </a:r>
            <a:r>
              <a:rPr lang="es-ES" dirty="0">
                <a:solidFill>
                  <a:schemeClr val="bg1"/>
                </a:solidFill>
              </a:rPr>
              <a:t>Serán encasillados en forma directa los académicos de planta y 	los académicos a contrata que hayan ingresado a la Universidad 	mediante un procedimiento de concurso público equivalente a 	un concurso público de ingreso a un cargo de planta. (Aplica 	dictamen N° 42.601, de 2016, de la Contraloría General de la 	República).</a:t>
            </a:r>
            <a:endParaRPr lang="es-CL" dirty="0">
              <a:solidFill>
                <a:schemeClr val="bg1"/>
              </a:solidFill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57710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21746" y="365125"/>
            <a:ext cx="9332053" cy="1325563"/>
          </a:xfrm>
        </p:spPr>
        <p:txBody>
          <a:bodyPr/>
          <a:lstStyle/>
          <a:p>
            <a:r>
              <a:rPr lang="es-CL" dirty="0">
                <a:solidFill>
                  <a:schemeClr val="bg1"/>
                </a:solidFill>
              </a:rPr>
              <a:t>   </a:t>
            </a:r>
            <a:r>
              <a:rPr lang="es-CL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Equivalencia a Concurso Público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273417"/>
            <a:ext cx="10515600" cy="3903546"/>
          </a:xfrm>
        </p:spPr>
        <p:txBody>
          <a:bodyPr>
            <a:normAutofit fontScale="55000" lnSpcReduction="20000"/>
          </a:bodyPr>
          <a:lstStyle/>
          <a:p>
            <a:endParaRPr lang="es-CL" sz="2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L" sz="2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base a los distintos textos normativos que regulan el ingreso a cargos de planta, estimamos que los mínimos que un procedimiento debe cumplir, para ser considerado equivalente a un concurso público, son los siguientes:</a:t>
            </a:r>
          </a:p>
          <a:p>
            <a:pPr marL="457200" lvl="1" indent="0">
              <a:buNone/>
            </a:pPr>
            <a:r>
              <a:rPr lang="es-CL" sz="2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Debe haber bases y estas ser publicitadas adecuadamente. En los concursos convocados con</a:t>
            </a:r>
          </a:p>
          <a:p>
            <a:pPr marL="457200" lvl="1" indent="0">
              <a:buNone/>
            </a:pPr>
            <a:r>
              <a:rPr lang="es-CL" sz="2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posterioridad a la vigencia del Estatuto del Académico, las bases deben considerar todos los</a:t>
            </a:r>
          </a:p>
          <a:p>
            <a:pPr marL="457200" lvl="1" indent="0">
              <a:buNone/>
            </a:pPr>
            <a:r>
              <a:rPr lang="es-CL" sz="2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factores exigidos por dicho Estatuto, y señalar la forma de ponderarlos y evaluarlos.</a:t>
            </a:r>
          </a:p>
          <a:p>
            <a:pPr marL="457200" lvl="1" indent="0">
              <a:buNone/>
            </a:pPr>
            <a:r>
              <a:rPr lang="es-CL" sz="2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En los concursos realizados antes de la vigencia del Estatuto del Académico, regían las</a:t>
            </a:r>
          </a:p>
          <a:p>
            <a:pPr marL="457200" lvl="1" indent="0">
              <a:buNone/>
            </a:pPr>
            <a:r>
              <a:rPr lang="es-CL" sz="2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normas contenidas en la ley N° 18.834, sobre Estatuto Administrativo.</a:t>
            </a:r>
          </a:p>
          <a:p>
            <a:pPr marL="457200" lvl="1" indent="0">
              <a:buNone/>
            </a:pPr>
            <a:r>
              <a:rPr lang="es-CL" sz="2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Todas las evaluaciones deben efectuarse en un sistema de puntajes y de ellas debe dejarse</a:t>
            </a:r>
          </a:p>
          <a:p>
            <a:pPr marL="457200" lvl="1" indent="0">
              <a:buNone/>
            </a:pPr>
            <a:r>
              <a:rPr lang="es-CL" sz="2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constancia en un acta.</a:t>
            </a:r>
          </a:p>
          <a:p>
            <a:pPr marL="457200" lvl="1" indent="0">
              <a:buNone/>
            </a:pPr>
            <a:r>
              <a:rPr lang="es-CL" sz="2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Los interesados deben ser oportunamente notificados de los resultados del proceso, tanto los seleccionados como los que no lo fueron.</a:t>
            </a:r>
          </a:p>
          <a:p>
            <a:pPr marL="0" indent="0">
              <a:buNone/>
            </a:pPr>
            <a:r>
              <a:rPr lang="es-CL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Nota1</a:t>
            </a:r>
            <a:r>
              <a:rPr lang="es-CL" sz="2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Lo anteriormente mencionado se encuentra en consulta en la CRBB.</a:t>
            </a:r>
          </a:p>
          <a:p>
            <a:pPr marL="0" indent="0">
              <a:buNone/>
            </a:pPr>
            <a:r>
              <a:rPr lang="es-CL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Nota2</a:t>
            </a:r>
            <a:r>
              <a:rPr lang="es-CL" sz="2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En la actualidad, debido a la antigüedad de la información, se ha conformado un equipo de trabajo, para       	ubicar y evaluar la calidad,  de posibles concursos a contrata realizados en la universidad, de existir 	deben ser 	validados por la CR., como equivalentes a Concurso Público.</a:t>
            </a:r>
          </a:p>
          <a:p>
            <a:endParaRPr lang="es-CL" sz="2500" dirty="0"/>
          </a:p>
        </p:txBody>
      </p:sp>
    </p:spTree>
    <p:extLst>
      <p:ext uri="{BB962C8B-B14F-4D97-AF65-F5344CB8AC3E}">
        <p14:creationId xmlns:p14="http://schemas.microsoft.com/office/powerpoint/2010/main" val="461441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F5F27D-1013-4B49-B7F1-9B80F2336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8520" y="365125"/>
            <a:ext cx="9616440" cy="1325563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 de la Comisión Directiva</a:t>
            </a:r>
            <a:endParaRPr lang="es-CL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CA193F-41B6-4897-AFA4-17546F614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ES" dirty="0"/>
          </a:p>
          <a:p>
            <a:r>
              <a:rPr lang="es-ES" sz="2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Según los antecedentes aportados por la VRA  y la DRH, relacionadas con antecedentes de concursos de contratas que puedan ser equivalentes a concursos públicos, considerar 44 de 307  académicos que cumplen al menos los tres primeros requisitos entre el año 2013 y 2021, de los cuales 10 son extranjeros, debido a lo cual estamos evaluando antecedentes de extranjería.</a:t>
            </a:r>
          </a:p>
          <a:p>
            <a:r>
              <a:rPr lang="es-ES" sz="2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Respecto de las notificaciones a seleccionados y no seleccionados, según criterio de Sr. Contralor Universitario, es factible de obviar, lo que implica que podemos concluir que el 100% de académicos que constituyen la población objetivo del paso a planta, cumplen con dicho requisito. </a:t>
            </a:r>
          </a:p>
          <a:p>
            <a:r>
              <a:rPr lang="es-ES" sz="2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la finalidad de terminar levantamiento de información se ha solicitado a Facultades, Sres. Decanos y Direcciones de Departamentos Académicos el remitir antecedentes existentes en dichas instancias en la materia, </a:t>
            </a:r>
            <a:r>
              <a:rPr lang="es-ES" sz="2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su evaluación definitiva.</a:t>
            </a:r>
          </a:p>
          <a:p>
            <a:endParaRPr lang="es-CL" sz="26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538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chemeClr val="bg1"/>
                </a:solidFill>
              </a:rPr>
              <a:t>	b)</a:t>
            </a:r>
            <a:r>
              <a:rPr lang="es-ES" dirty="0">
                <a:solidFill>
                  <a:schemeClr val="bg1"/>
                </a:solidFill>
              </a:rPr>
              <a:t> Se encasillan, igualmente, en forma directa los académicos 		que, 	teniendo un cargo de planta y de carrera en 			propiedad, 	actualmente se encuentran sirviendo otro cargo, 	también de 	planta, pero de carácter temporal en el estamento 	académico. 	(Decano, Director de Departamento, Director de 	Escuela).</a:t>
            </a:r>
            <a:r>
              <a:rPr lang="es-ES" dirty="0"/>
              <a:t>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87212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  <a:p>
            <a:pPr marL="0" indent="0">
              <a:buNone/>
            </a:pPr>
            <a:r>
              <a:rPr lang="es-ES" dirty="0">
                <a:solidFill>
                  <a:schemeClr val="bg1"/>
                </a:solidFill>
              </a:rPr>
              <a:t>	</a:t>
            </a:r>
          </a:p>
          <a:p>
            <a:pPr marL="0" indent="0">
              <a:buNone/>
            </a:pPr>
            <a:r>
              <a:rPr lang="es-ES" dirty="0">
                <a:solidFill>
                  <a:schemeClr val="bg1"/>
                </a:solidFill>
              </a:rPr>
              <a:t>	c)Finalmente, se encasillan en forma directa los académicos que, 	teniendo un cargo de planta y de carrera en propiedad, 	actualmente están sirviendo otro cargo de planta, ya sea 	temporal o de exclusiva confianza, dentro del estamento no 	académico, tales como; Rector, Prorrector, Vicerrector, Director 	General, Director, Subdirector, entre otros.</a:t>
            </a:r>
            <a:endParaRPr lang="es-CL" dirty="0">
              <a:solidFill>
                <a:schemeClr val="bg1"/>
              </a:solidFill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76927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61556" y="365125"/>
            <a:ext cx="9292244" cy="1325563"/>
          </a:xfrm>
        </p:spPr>
        <p:txBody>
          <a:bodyPr>
            <a:normAutofit fontScale="90000"/>
          </a:bodyPr>
          <a:lstStyle/>
          <a:p>
            <a:br>
              <a:rPr lang="es-ES" sz="2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2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Encasillamiento por concurso interno en cargos   académicos de carrera para funcionarios de planta y contrata.</a:t>
            </a:r>
            <a:br>
              <a:rPr lang="es-CL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L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  <a:p>
            <a:pPr marL="0" indent="0">
              <a:buNone/>
            </a:pPr>
            <a:r>
              <a:rPr lang="es-ES" dirty="0">
                <a:solidFill>
                  <a:schemeClr val="bg1"/>
                </a:solidFill>
              </a:rPr>
              <a:t>	</a:t>
            </a:r>
          </a:p>
          <a:p>
            <a:pPr marL="0" indent="0">
              <a:buNone/>
            </a:pPr>
            <a:r>
              <a:rPr lang="es-ES" dirty="0">
                <a:solidFill>
                  <a:schemeClr val="bg1"/>
                </a:solidFill>
              </a:rPr>
              <a:t>	Una vez finalizado el encasillamiento directo, se debe realizar </a:t>
            </a:r>
            <a:r>
              <a:rPr lang="es-ES" b="1" dirty="0">
                <a:solidFill>
                  <a:schemeClr val="bg1"/>
                </a:solidFill>
              </a:rPr>
              <a:t>un 	concurso interno</a:t>
            </a:r>
            <a:r>
              <a:rPr lang="es-ES" dirty="0">
                <a:solidFill>
                  <a:schemeClr val="bg1"/>
                </a:solidFill>
              </a:rPr>
              <a:t> para proceder al encasillamiento en los cargos 	que queden vacantes en la planta académica.</a:t>
            </a:r>
            <a:endParaRPr lang="es-CL" dirty="0">
              <a:solidFill>
                <a:schemeClr val="bg1"/>
              </a:solidFill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72644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r>
              <a:rPr lang="es-ES" b="1" dirty="0">
                <a:solidFill>
                  <a:schemeClr val="bg1"/>
                </a:solidFill>
              </a:rPr>
              <a:t>Este concurso es un proceso voluntario y pueden participar</a:t>
            </a:r>
            <a:r>
              <a:rPr lang="es-ES" dirty="0">
                <a:solidFill>
                  <a:schemeClr val="bg1"/>
                </a:solidFill>
              </a:rPr>
              <a:t>:</a:t>
            </a:r>
            <a:endParaRPr lang="es-CL" dirty="0">
              <a:solidFill>
                <a:schemeClr val="bg1"/>
              </a:solidFill>
            </a:endParaRPr>
          </a:p>
          <a:p>
            <a:pPr lvl="1"/>
            <a:r>
              <a:rPr lang="es-ES" dirty="0">
                <a:solidFill>
                  <a:schemeClr val="bg1"/>
                </a:solidFill>
              </a:rPr>
              <a:t>Los académicos de planta.</a:t>
            </a:r>
            <a:endParaRPr lang="es-CL" dirty="0">
              <a:solidFill>
                <a:schemeClr val="bg1"/>
              </a:solidFill>
            </a:endParaRPr>
          </a:p>
          <a:p>
            <a:pPr lvl="1"/>
            <a:r>
              <a:rPr lang="es-ES" dirty="0">
                <a:solidFill>
                  <a:schemeClr val="bg1"/>
                </a:solidFill>
              </a:rPr>
              <a:t>Los académicos a contrata que cumplan los requisitos fijados por la Universidad, de acuerdo a la ley y la jurisprudencia de la Contraloría General de la República.</a:t>
            </a:r>
            <a:endParaRPr lang="es-CL" dirty="0">
              <a:solidFill>
                <a:schemeClr val="bg1"/>
              </a:solidFill>
            </a:endParaRPr>
          </a:p>
          <a:p>
            <a:pPr lvl="1"/>
            <a:r>
              <a:rPr lang="es-ES" dirty="0">
                <a:solidFill>
                  <a:schemeClr val="bg1"/>
                </a:solidFill>
              </a:rPr>
              <a:t>Los demás funcionarios de planta y a contrata, de cualquier escalafón, </a:t>
            </a:r>
            <a:r>
              <a:rPr lang="es-ES" b="1" dirty="0" err="1">
                <a:solidFill>
                  <a:schemeClr val="bg1"/>
                </a:solidFill>
              </a:rPr>
              <a:t>incluídos</a:t>
            </a:r>
            <a:r>
              <a:rPr lang="es-ES" b="1" dirty="0">
                <a:solidFill>
                  <a:schemeClr val="bg1"/>
                </a:solidFill>
              </a:rPr>
              <a:t> los que sirven cargos de exclusiva confianza o cargos de duración determinada</a:t>
            </a:r>
            <a:r>
              <a:rPr lang="es-ES" dirty="0">
                <a:solidFill>
                  <a:schemeClr val="bg1"/>
                </a:solidFill>
              </a:rPr>
              <a:t> y que cumplan los requisitos establecidos para el acceso al cargo o cargos académicos a los que postulan (Aplica dictamen N° 20.907, de 2018). </a:t>
            </a:r>
            <a:endParaRPr lang="es-CL" dirty="0">
              <a:solidFill>
                <a:schemeClr val="bg1"/>
              </a:solidFill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16698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44930" y="365125"/>
            <a:ext cx="9308869" cy="1325563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3.1. Proceso de encasillamiento por 	        	concurso interno.</a:t>
            </a:r>
            <a:endParaRPr lang="es-CL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32139"/>
            <a:ext cx="10515600" cy="3844824"/>
          </a:xfrm>
        </p:spPr>
        <p:txBody>
          <a:bodyPr/>
          <a:lstStyle/>
          <a:p>
            <a:pPr marL="0" indent="0">
              <a:buNone/>
            </a:pPr>
            <a:endParaRPr lang="es-E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chemeClr val="bg1"/>
                </a:solidFill>
              </a:rPr>
              <a:t>3.1.1. </a:t>
            </a:r>
            <a:r>
              <a:rPr lang="es-ES" dirty="0">
                <a:solidFill>
                  <a:schemeClr val="bg1"/>
                </a:solidFill>
              </a:rPr>
              <a:t>Una vez realizado el procedimiento de postulación y evaluación de antecedentes y determinado el puntaje de cada postulante, de conformidad con lo dispuesto en el artículo 15 de la ley N° 18.834, sobre Estatuto Administrativo. se procede a encasillar, en primer lugar, al personal de planta que haya concursado y, en los cargos que queden vacantes, se encasilla posteriormente al personal a contrata.</a:t>
            </a:r>
            <a:endParaRPr lang="es-CL" dirty="0">
              <a:solidFill>
                <a:schemeClr val="bg1"/>
              </a:solidFill>
            </a:endParaRPr>
          </a:p>
          <a:p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7077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1806" y="365125"/>
            <a:ext cx="9071994" cy="1325563"/>
          </a:xfrm>
        </p:spPr>
        <p:txBody>
          <a:bodyPr>
            <a:normAutofit fontScale="90000"/>
          </a:bodyPr>
          <a:lstStyle/>
          <a:p>
            <a:br>
              <a:rPr lang="es-ES" b="1" dirty="0">
                <a:solidFill>
                  <a:schemeClr val="bg1"/>
                </a:solidFill>
              </a:rPr>
            </a:br>
            <a:r>
              <a:rPr lang="es-ES" b="1" dirty="0">
                <a:solidFill>
                  <a:schemeClr val="bg1"/>
                </a:solidFill>
              </a:rPr>
              <a:t>	</a:t>
            </a:r>
            <a:r>
              <a:rPr lang="es-E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3.1.2  Requisitos para concursar.</a:t>
            </a:r>
            <a:br>
              <a:rPr lang="es-CL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256639"/>
            <a:ext cx="10515600" cy="3920324"/>
          </a:xfrm>
        </p:spPr>
        <p:txBody>
          <a:bodyPr/>
          <a:lstStyle/>
          <a:p>
            <a:endParaRPr lang="es-ES" b="1" dirty="0"/>
          </a:p>
          <a:p>
            <a:pPr marL="0" indent="0">
              <a:buNone/>
            </a:pPr>
            <a:r>
              <a:rPr lang="es-ES" b="1" dirty="0">
                <a:solidFill>
                  <a:schemeClr val="bg1"/>
                </a:solidFill>
              </a:rPr>
              <a:t>	3.1.2.1.  Académicos de planta.</a:t>
            </a:r>
          </a:p>
          <a:p>
            <a:pPr marL="0" indent="0">
              <a:buNone/>
            </a:pPr>
            <a:r>
              <a:rPr lang="es-ES" dirty="0">
                <a:solidFill>
                  <a:schemeClr val="bg1"/>
                </a:solidFill>
              </a:rPr>
              <a:t>	Los contemplados en los artículos 29° y 33° del Estatuto del 	Académico de la Universidad del Bío-Bío, aprobado mediante 	Decreto Universitario N° 140, de 2005.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455534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71382" y="365125"/>
            <a:ext cx="9891319" cy="1325563"/>
          </a:xfrm>
        </p:spPr>
        <p:txBody>
          <a:bodyPr/>
          <a:lstStyle/>
          <a:p>
            <a:r>
              <a:rPr lang="es-ES" dirty="0">
                <a:solidFill>
                  <a:schemeClr val="bg1"/>
                </a:solidFill>
              </a:rPr>
              <a:t>       </a:t>
            </a:r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Artículos 29° y 33° del Estatuto del 	Académico</a:t>
            </a:r>
            <a:endParaRPr lang="es-C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298583"/>
            <a:ext cx="10515600" cy="349821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CL" b="1" dirty="0">
                <a:solidFill>
                  <a:schemeClr val="bg1"/>
                </a:solidFill>
              </a:rPr>
              <a:t>       </a:t>
            </a:r>
            <a:r>
              <a:rPr lang="es-CL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ARTICULO 29</a:t>
            </a:r>
            <a:r>
              <a:rPr lang="es-C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Podrán ser nombrados académicos de la universidad los chilenos y los extranjeros    que   	cumplan los siguientes requisitos: </a:t>
            </a:r>
          </a:p>
          <a:p>
            <a:pPr marL="457200" lvl="1" indent="0">
              <a:buNone/>
            </a:pPr>
            <a:r>
              <a:rPr lang="es-C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Poseer título profesional y/o grado académico, o mérito equivalente acreditado, sea nacional o extranjero. </a:t>
            </a:r>
          </a:p>
          <a:p>
            <a:pPr marL="457200" lvl="1" indent="0">
              <a:buNone/>
            </a:pPr>
            <a:r>
              <a:rPr lang="es-C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No haber sido condenado por un crimen o simple delito. </a:t>
            </a:r>
          </a:p>
          <a:p>
            <a:pPr marL="457200" lvl="1" indent="0">
              <a:buNone/>
            </a:pPr>
            <a:r>
              <a:rPr lang="es-C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Tener salud compatible con el cargo, acreditada, a satisfacción de la institución, mediante informe médico. </a:t>
            </a:r>
          </a:p>
          <a:p>
            <a:pPr marL="457200" lvl="1" indent="0">
              <a:buNone/>
            </a:pPr>
            <a:r>
              <a:rPr lang="es-C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No haber cesado en un cargo público como consecuencia de haber obtenido una calificación deficiente o por medida disciplinaria, salvo que hayan transcurrido más de cinco años desde la fecha de la expiración en funciones. </a:t>
            </a:r>
          </a:p>
          <a:p>
            <a:pPr marL="457200" lvl="1" indent="0">
              <a:buNone/>
            </a:pPr>
            <a:r>
              <a:rPr lang="es-C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e) Cumplir con las normas sobre extranjería que resulten aplicables. </a:t>
            </a:r>
          </a:p>
          <a:p>
            <a:pPr marL="457200" lvl="1" indent="0">
              <a:buNone/>
            </a:pPr>
            <a:endParaRPr lang="es-CL" sz="2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s-CL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ARTICULO 33</a:t>
            </a:r>
            <a:r>
              <a:rPr lang="es-C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En cada concurso deberán considerarse, a lo menos, los siguientes factores: estudios de pre y posgrado, cursos de formación educacional y de capacitación, investigación realizada, 	experiencia laboral y aptitudes específicas para el desempeño del cargo. En todo caso, 			siempre deberá establecerse la forma de ponderación de los distintos factores y el puntaje 		mínimo para ser considerado postulante idóneo.</a:t>
            </a:r>
          </a:p>
          <a:p>
            <a:pPr marL="457200" lvl="1" indent="0">
              <a:buNone/>
            </a:pPr>
            <a:endParaRPr lang="es-CL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s-CL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s-C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374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CB7254-4E6F-0146-A952-4B2A1A8AA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0560" y="253397"/>
            <a:ext cx="9413240" cy="1273233"/>
          </a:xfrm>
        </p:spPr>
        <p:txBody>
          <a:bodyPr>
            <a:normAutofit/>
          </a:bodyPr>
          <a:lstStyle/>
          <a:p>
            <a:r>
              <a:rPr lang="es-ES_tradnl" sz="4000" b="1" dirty="0"/>
              <a:t>			</a:t>
            </a:r>
            <a:r>
              <a:rPr lang="es-ES_tradnl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73194F-72A1-D447-91C0-3EC074ACF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_tradnl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s-ES_tradn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cambios de Chile actual:</a:t>
            </a:r>
            <a:r>
              <a:rPr lang="es-ES_tradn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Exigen mayor protección y más justicia hacia las personas.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 institucional:</a:t>
            </a:r>
            <a:r>
              <a:rPr lang="es-ES_tradn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Gobierno Universitario centrado en las personas y en el reconocimiento de su aporte a la institución.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Historia institucional:</a:t>
            </a:r>
            <a:r>
              <a:rPr lang="es-ES_tradn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único proceso de encasillamiento en la historia de la UBB se produjo en 1993.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Compromiso de programa Rectoría: </a:t>
            </a:r>
            <a:r>
              <a:rPr lang="es-ES_tradn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Apenas asumimos la rectoría comenzamos a recabar información. Estudiamos procesos similares en la UMAG y U. de los Lagos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Dificultades:</a:t>
            </a:r>
            <a:r>
              <a:rPr lang="es-E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el primer año se analizaron distintos caminos para realizar el proceso. Posteriormente, las consecuencias institucionales provocadas por el “estallido social” del 18 de octubre de 2019 y la pandemia COVID-19 obligaron a Rectoría a retrasar el inicio del proceso. </a:t>
            </a:r>
            <a:endParaRPr lang="es-ES_tradnl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_tradnl" sz="2200" dirty="0"/>
          </a:p>
          <a:p>
            <a:pPr marL="514350" indent="-514350">
              <a:buFont typeface="+mj-lt"/>
              <a:buAutoNum type="arabicPeriod"/>
            </a:pPr>
            <a:endParaRPr lang="es-ES_tradnl" sz="2200" dirty="0"/>
          </a:p>
        </p:txBody>
      </p:sp>
    </p:spTree>
    <p:extLst>
      <p:ext uri="{BB962C8B-B14F-4D97-AF65-F5344CB8AC3E}">
        <p14:creationId xmlns:p14="http://schemas.microsoft.com/office/powerpoint/2010/main" val="38523952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63661" y="516127"/>
            <a:ext cx="10028339" cy="1325563"/>
          </a:xfrm>
        </p:spPr>
        <p:txBody>
          <a:bodyPr>
            <a:normAutofit fontScale="90000"/>
          </a:bodyPr>
          <a:lstStyle/>
          <a:p>
            <a:br>
              <a:rPr lang="es-ES" b="1" dirty="0">
                <a:solidFill>
                  <a:schemeClr val="bg1"/>
                </a:solidFill>
              </a:rPr>
            </a:br>
            <a:r>
              <a:rPr lang="es-ES" b="1" dirty="0">
                <a:solidFill>
                  <a:schemeClr val="bg1"/>
                </a:solidFill>
              </a:rPr>
              <a:t>	</a:t>
            </a:r>
            <a:r>
              <a:rPr lang="es-E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3.1.2 . Requisitos para concursar.</a:t>
            </a:r>
            <a:br>
              <a:rPr lang="es-CL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82473"/>
            <a:ext cx="10515600" cy="379449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b="1" dirty="0">
                <a:solidFill>
                  <a:schemeClr val="bg1"/>
                </a:solidFill>
              </a:rPr>
              <a:t>	</a:t>
            </a:r>
            <a:r>
              <a:rPr lang="es-E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3.1.2.2. Académicos a contrata.  </a:t>
            </a:r>
            <a:endParaRPr lang="es-CL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s-ES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s-E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norma general, artículo 15° del Estatuto Administrativo, exige que para participar en el concurso se requiere tener una antigüedad de, a lo menos, 5 años en calidad de contrata en el periodo anterior al encasillamiento. No obstante, </a:t>
            </a:r>
            <a:r>
              <a:rPr lang="es-E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acuerdo con lo señalado la Contraloría General de la República en su dictamen N° 42.601, de 2016, dicho plazo de 5 años puede ser modificado.</a:t>
            </a:r>
          </a:p>
          <a:p>
            <a:pPr lvl="3"/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efectos de computar la antigüedad, se debe considerara todos los nombramientos que se hayan podido servir, sea en condición de contrata, o en una combinación de una contrata con un cargo de planta, sea de carrera, de plazo fijo o de confianza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endParaRPr lang="es-CL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ES" b="1" dirty="0"/>
              <a:t> 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9235995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A00FE2-468C-4E5A-9534-4F617DC01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880" y="500062"/>
            <a:ext cx="9941560" cy="1325563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 Años para poder postular por Decanatura.</a:t>
            </a:r>
            <a:endParaRPr lang="es-CL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21C9B097-D91E-415C-AC47-F0DA17105E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5557853"/>
              </p:ext>
            </p:extLst>
          </p:nvPr>
        </p:nvGraphicFramePr>
        <p:xfrm>
          <a:off x="894080" y="1825624"/>
          <a:ext cx="9794240" cy="4077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0958">
                  <a:extLst>
                    <a:ext uri="{9D8B030D-6E8A-4147-A177-3AD203B41FA5}">
                      <a16:colId xmlns:a16="http://schemas.microsoft.com/office/drawing/2014/main" val="4239230340"/>
                    </a:ext>
                  </a:extLst>
                </a:gridCol>
                <a:gridCol w="4923282">
                  <a:extLst>
                    <a:ext uri="{9D8B030D-6E8A-4147-A177-3AD203B41FA5}">
                      <a16:colId xmlns:a16="http://schemas.microsoft.com/office/drawing/2014/main" val="1548050100"/>
                    </a:ext>
                  </a:extLst>
                </a:gridCol>
              </a:tblGrid>
              <a:tr h="509667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FACULTAD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</a:t>
                      </a:r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AÑOS PROPUESTO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9660549"/>
                  </a:ext>
                </a:extLst>
              </a:tr>
              <a:tr h="509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FACSA</a:t>
                      </a:r>
                      <a:endParaRPr lang="es-CL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3 a 5 años</a:t>
                      </a:r>
                      <a:endParaRPr lang="es-CL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127081"/>
                  </a:ext>
                </a:extLst>
              </a:tr>
              <a:tr h="509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FACE</a:t>
                      </a:r>
                      <a:endParaRPr lang="es-CL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años</a:t>
                      </a:r>
                      <a:endParaRPr lang="es-CL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1584980"/>
                  </a:ext>
                </a:extLst>
              </a:tr>
              <a:tr h="509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FARCODI</a:t>
                      </a:r>
                      <a:endParaRPr lang="es-CL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años</a:t>
                      </a:r>
                      <a:endParaRPr lang="es-CL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0922143"/>
                  </a:ext>
                </a:extLst>
              </a:tr>
              <a:tr h="509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CIENCIAS</a:t>
                      </a:r>
                      <a:endParaRPr lang="es-CL" sz="16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2 a 5 años</a:t>
                      </a:r>
                      <a:endParaRPr lang="es-CL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7598301"/>
                  </a:ext>
                </a:extLst>
              </a:tr>
              <a:tr h="509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EDUCACIÓN</a:t>
                      </a:r>
                      <a:endParaRPr lang="es-CL" sz="16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años</a:t>
                      </a:r>
                      <a:endParaRPr lang="es-CL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8376951"/>
                  </a:ext>
                </a:extLst>
              </a:tr>
              <a:tr h="509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INGENIERÍA</a:t>
                      </a:r>
                      <a:endParaRPr lang="es-CL" sz="16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años</a:t>
                      </a:r>
                      <a:endParaRPr lang="es-CL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3536671"/>
                  </a:ext>
                </a:extLst>
              </a:tr>
              <a:tr h="509667"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MODA</a:t>
                      </a:r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2 AÑOS</a:t>
                      </a:r>
                      <a:endParaRPr lang="es-C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548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270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282FDD-B9E9-43E7-8C6E-1CF98CAB9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5934" y="365125"/>
            <a:ext cx="9660466" cy="1325563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ACUERDO COMISIÓN DIRECTIVA</a:t>
            </a:r>
            <a:endParaRPr lang="es-CL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6C557B-1447-4D76-A098-4A8F23544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Según antecedentes propuestos por las seis facultades de la UBB y en  base a la </a:t>
            </a:r>
            <a:r>
              <a:rPr lang="es-C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medida de tendencia central denominada MODA,  que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el valor que más se repite en una muestra estadística o población, la Comisión Directiva ,  acuerda considerar como requisito para postular al concurso interno de encasillamiento </a:t>
            </a:r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antigüedad mínima de dos años.</a:t>
            </a:r>
            <a:endParaRPr lang="es-CL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5205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1B505A-B761-4194-A891-D34F9AD61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080" y="365125"/>
            <a:ext cx="9789160" cy="1325563"/>
          </a:xfrm>
        </p:spPr>
        <p:txBody>
          <a:bodyPr>
            <a:normAutofit/>
          </a:bodyPr>
          <a:lstStyle/>
          <a:p>
            <a:r>
              <a:rPr lang="es-CL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Impacto de la antigüedad en población 	a concursar,  contratas (JC) (31.12.2021)</a:t>
            </a:r>
            <a:endParaRPr lang="es-CL" sz="3200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B4CF95A6-108D-4CC0-A117-8B81550A89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3220987"/>
              </p:ext>
            </p:extLst>
          </p:nvPr>
        </p:nvGraphicFramePr>
        <p:xfrm>
          <a:off x="838200" y="2499360"/>
          <a:ext cx="10515600" cy="183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08987316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414637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5015287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696486588"/>
                    </a:ext>
                  </a:extLst>
                </a:gridCol>
              </a:tblGrid>
              <a:tr h="919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Antigüedad mínima exigida</a:t>
                      </a:r>
                      <a:endParaRPr lang="es-C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N° académicos que pueden participar en el concurso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N° académicos que no pueden participar en el concurso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Total de Académicos en Calidad de Contrata</a:t>
                      </a:r>
                      <a:endParaRPr lang="es-CL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649090"/>
                  </a:ext>
                </a:extLst>
              </a:tr>
              <a:tr h="919480"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años</a:t>
                      </a:r>
                      <a:endParaRPr lang="es-CL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268 (98%)</a:t>
                      </a:r>
                      <a:endParaRPr lang="es-CL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 (2%)</a:t>
                      </a:r>
                      <a:endParaRPr lang="es-CL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274(100%)</a:t>
                      </a:r>
                      <a:endParaRPr lang="es-C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019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912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1B505A-B761-4194-A891-D34F9AD61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080" y="365125"/>
            <a:ext cx="9789160" cy="1325563"/>
          </a:xfrm>
        </p:spPr>
        <p:txBody>
          <a:bodyPr>
            <a:normAutofit/>
          </a:bodyPr>
          <a:lstStyle/>
          <a:p>
            <a:r>
              <a:rPr lang="es-CL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Impacto de la antigüedad en población 	a concursar,  contratas (MJ) (31.12.2021)</a:t>
            </a:r>
            <a:endParaRPr lang="es-CL" sz="3200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B4CF95A6-108D-4CC0-A117-8B81550A89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732729"/>
              </p:ext>
            </p:extLst>
          </p:nvPr>
        </p:nvGraphicFramePr>
        <p:xfrm>
          <a:off x="838200" y="2499360"/>
          <a:ext cx="10515600" cy="183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08987316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414637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5015287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696486588"/>
                    </a:ext>
                  </a:extLst>
                </a:gridCol>
              </a:tblGrid>
              <a:tr h="919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Antigüedad mínima exigida</a:t>
                      </a:r>
                      <a:endParaRPr lang="es-C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N° académicos que pueden participar en el concurso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N° académicos que no pueden participar en el concurso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Total de Académicos en Calidad de Contrata MJ</a:t>
                      </a:r>
                      <a:endParaRPr lang="es-CL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649090"/>
                  </a:ext>
                </a:extLst>
              </a:tr>
              <a:tr h="919480"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años</a:t>
                      </a:r>
                      <a:endParaRPr lang="es-CL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 (100%)</a:t>
                      </a:r>
                      <a:endParaRPr lang="es-CL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es-CL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33(100%)</a:t>
                      </a:r>
                      <a:endParaRPr lang="es-CL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019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4546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1B505A-B761-4194-A891-D34F9AD61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080" y="365125"/>
            <a:ext cx="9789160" cy="1325563"/>
          </a:xfrm>
        </p:spPr>
        <p:txBody>
          <a:bodyPr>
            <a:normAutofit/>
          </a:bodyPr>
          <a:lstStyle/>
          <a:p>
            <a:r>
              <a:rPr lang="es-CL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Impacto de la antigüedad en población 	Total a concursar,  calidad de contratas (31.12.2021)</a:t>
            </a:r>
            <a:endParaRPr lang="es-CL" sz="3200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B4CF95A6-108D-4CC0-A117-8B81550A89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382082"/>
              </p:ext>
            </p:extLst>
          </p:nvPr>
        </p:nvGraphicFramePr>
        <p:xfrm>
          <a:off x="838200" y="2499360"/>
          <a:ext cx="10515600" cy="183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08987316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5414637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5015287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696486588"/>
                    </a:ext>
                  </a:extLst>
                </a:gridCol>
              </a:tblGrid>
              <a:tr h="919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Antigüedad mínima exigida</a:t>
                      </a:r>
                      <a:endParaRPr lang="es-C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N° académicos que pueden participar en el concurso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N° académicos que no pueden participar en el concurso</a:t>
                      </a:r>
                      <a:endParaRPr lang="es-CL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Total de Académicos en Calidad de Contrata</a:t>
                      </a:r>
                      <a:endParaRPr lang="es-CL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649090"/>
                  </a:ext>
                </a:extLst>
              </a:tr>
              <a:tr h="919480"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años</a:t>
                      </a:r>
                      <a:endParaRPr lang="es-CL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301 (98%)</a:t>
                      </a:r>
                      <a:endParaRPr lang="es-CL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2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 (2%)</a:t>
                      </a:r>
                      <a:endParaRPr lang="es-CL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307(100%)</a:t>
                      </a:r>
                      <a:endParaRPr lang="es-CL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019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3771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273417"/>
            <a:ext cx="10515600" cy="3903546"/>
          </a:xfrm>
        </p:spPr>
        <p:txBody>
          <a:bodyPr/>
          <a:lstStyle/>
          <a:p>
            <a:pPr marL="457200" lvl="1" indent="0">
              <a:buNone/>
            </a:pPr>
            <a:endParaRPr lang="es-ES" b="1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3.1.3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importante señalar que las decisiones sobre el número de funcionarios académicos que pasen a cargos de plantas 	</a:t>
            </a:r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significarán impactos presupuestarios, 	considerando que las remuneraciones del estamento          académico se determinan   según el Modelo Renta.  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4072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41195"/>
            <a:ext cx="10515600" cy="37357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3.1.4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acuerdo con lo prescrito en el artículo 15 antes señalado, en 	el concurso de encasillamiento se exige, además, que los 	funcionarios estén calificados en Lista 1 o 2 del sistema de 	calificaciones de la Universidad.</a:t>
            </a:r>
            <a:endParaRPr lang="es-CL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Como el sistema de calificación de los académicos (evaluación 	académica) no está implementado, debe eliminarse o modificarse 	este requisito. </a:t>
            </a:r>
            <a:endParaRPr lang="es-CL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024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0439" y="432237"/>
            <a:ext cx="9899708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s-ES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3.2. Bases del concurso interno para el encasillamiento</a:t>
            </a:r>
            <a:r>
              <a:rPr lang="es-ES" b="1" dirty="0"/>
              <a:t>.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24417"/>
            <a:ext cx="10515600" cy="3752545"/>
          </a:xfrm>
        </p:spPr>
        <p:txBody>
          <a:bodyPr/>
          <a:lstStyle/>
          <a:p>
            <a:pPr marL="0" indent="0">
              <a:buNone/>
            </a:pPr>
            <a:endParaRPr lang="es-E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chemeClr val="bg1"/>
                </a:solidFill>
              </a:rPr>
              <a:t>3.2.1.</a:t>
            </a:r>
            <a:r>
              <a:rPr lang="es-ES" dirty="0">
                <a:solidFill>
                  <a:schemeClr val="bg1"/>
                </a:solidFill>
              </a:rPr>
              <a:t> Los funcionarios que concursen deben hacerlo, en un solo acto, a uno o más cargos específicos, señalando la función, la localidad de ubicación de los mismos y la prioridad en que postulan, si lo han hecho respecto de más de un cargo.</a:t>
            </a:r>
            <a:endParaRPr lang="es-CL" dirty="0">
              <a:solidFill>
                <a:schemeClr val="bg1"/>
              </a:solidFill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813172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64360" y="365125"/>
            <a:ext cx="9189440" cy="1325563"/>
          </a:xfrm>
        </p:spPr>
        <p:txBody>
          <a:bodyPr/>
          <a:lstStyle/>
          <a:p>
            <a:pPr algn="ctr"/>
            <a:r>
              <a:rPr lang="es-E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3.2.2.</a:t>
            </a:r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Factores que se considerarán en el concurso</a:t>
            </a:r>
            <a:r>
              <a:rPr lang="es-ES" dirty="0"/>
              <a:t>.</a:t>
            </a:r>
            <a:endParaRPr lang="es-C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145879"/>
              </p:ext>
            </p:extLst>
          </p:nvPr>
        </p:nvGraphicFramePr>
        <p:xfrm>
          <a:off x="838200" y="2457971"/>
          <a:ext cx="10235268" cy="3128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3713">
                  <a:extLst>
                    <a:ext uri="{9D8B030D-6E8A-4147-A177-3AD203B41FA5}">
                      <a16:colId xmlns:a16="http://schemas.microsoft.com/office/drawing/2014/main" val="2529291875"/>
                    </a:ext>
                  </a:extLst>
                </a:gridCol>
                <a:gridCol w="5121555">
                  <a:extLst>
                    <a:ext uri="{9D8B030D-6E8A-4147-A177-3AD203B41FA5}">
                      <a16:colId xmlns:a16="http://schemas.microsoft.com/office/drawing/2014/main" val="1106662017"/>
                    </a:ext>
                  </a:extLst>
                </a:gridCol>
              </a:tblGrid>
              <a:tr h="446883">
                <a:tc>
                  <a:txBody>
                    <a:bodyPr/>
                    <a:lstStyle/>
                    <a:p>
                      <a:pPr indent="-6350" algn="l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340610" algn="l"/>
                        </a:tabLs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Factor</a:t>
                      </a:r>
                      <a:endParaRPr lang="es-CL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340610" algn="l"/>
                        </a:tabLs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Puntaje</a:t>
                      </a:r>
                      <a:endParaRPr lang="es-CL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498605375"/>
                  </a:ext>
                </a:extLst>
              </a:tr>
              <a:tr h="446883">
                <a:tc>
                  <a:txBody>
                    <a:bodyPr/>
                    <a:lstStyle/>
                    <a:p>
                      <a:pPr indent="-6350" algn="just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Estudios de pre y postgrado</a:t>
                      </a:r>
                      <a:endParaRPr lang="es-CL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28600" marR="481965"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138127351"/>
                  </a:ext>
                </a:extLst>
              </a:tr>
              <a:tr h="446883">
                <a:tc>
                  <a:txBody>
                    <a:bodyPr/>
                    <a:lstStyle/>
                    <a:p>
                      <a:pPr indent="-6350" algn="just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Cursos de formación educacional y de capacitación</a:t>
                      </a:r>
                      <a:endParaRPr lang="es-CL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28600"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111714834"/>
                  </a:ext>
                </a:extLst>
              </a:tr>
              <a:tr h="446883">
                <a:tc>
                  <a:txBody>
                    <a:bodyPr/>
                    <a:lstStyle/>
                    <a:p>
                      <a:pPr indent="-6350" algn="just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Investigación Realizada.</a:t>
                      </a:r>
                      <a:endParaRPr lang="es-CL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28600"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786488179"/>
                  </a:ext>
                </a:extLst>
              </a:tr>
              <a:tr h="446883">
                <a:tc>
                  <a:txBody>
                    <a:bodyPr/>
                    <a:lstStyle/>
                    <a:p>
                      <a:pPr indent="-6350" algn="just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Experiencia Laboral</a:t>
                      </a:r>
                      <a:endParaRPr lang="es-CL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28600"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307385572"/>
                  </a:ext>
                </a:extLst>
              </a:tr>
              <a:tr h="446883">
                <a:tc>
                  <a:txBody>
                    <a:bodyPr/>
                    <a:lstStyle/>
                    <a:p>
                      <a:pPr indent="-6350" algn="just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Aptitudes específicas para el desempeño del cargo.</a:t>
                      </a:r>
                      <a:endParaRPr lang="es-CL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28600"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57365043"/>
                  </a:ext>
                </a:extLst>
              </a:tr>
              <a:tr h="446883">
                <a:tc>
                  <a:txBody>
                    <a:bodyPr/>
                    <a:lstStyle/>
                    <a:p>
                      <a:pPr indent="-6350" algn="l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340610" algn="l"/>
                        </a:tabLs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Total</a:t>
                      </a:r>
                      <a:endParaRPr lang="es-CL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340610" algn="l"/>
                        </a:tabLst>
                      </a:pPr>
                      <a:r>
                        <a:rPr lang="es-ES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s-CL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115122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7090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72E9BD-FD7A-9F42-A18C-5DBD8C30D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229" y="2888342"/>
            <a:ext cx="3367315" cy="2091509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¿Qué motiva a Rectoría a propiciar esta gran transformación? </a:t>
            </a:r>
          </a:p>
        </p:txBody>
      </p:sp>
      <p:graphicFrame>
        <p:nvGraphicFramePr>
          <p:cNvPr id="25" name="Marcador de contenido 2">
            <a:extLst>
              <a:ext uri="{FF2B5EF4-FFF2-40B4-BE49-F238E27FC236}">
                <a16:creationId xmlns:a16="http://schemas.microsoft.com/office/drawing/2014/main" id="{AFDD6C99-93C5-4177-9615-1F03FA5199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7543484"/>
              </p:ext>
            </p:extLst>
          </p:nvPr>
        </p:nvGraphicFramePr>
        <p:xfrm>
          <a:off x="5515429" y="1"/>
          <a:ext cx="6444342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58104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66363"/>
            <a:ext cx="10515600" cy="3710600"/>
          </a:xfrm>
        </p:spPr>
        <p:txBody>
          <a:bodyPr/>
          <a:lstStyle/>
          <a:p>
            <a:endParaRPr lang="es-ES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La Comisión Directiva deberá definir qué puntaje se otorga a cada factor, así como sus contenidos y puntajes parciales.</a:t>
            </a:r>
            <a:endParaRPr lang="es-CL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También se debe definir el puntaje mínimo de selección, para ser considerado postulante idóneo.</a:t>
            </a:r>
          </a:p>
          <a:p>
            <a:r>
              <a:rPr lang="es-ES" dirty="0">
                <a:solidFill>
                  <a:schemeClr val="bg1"/>
                </a:solidFill>
              </a:rPr>
              <a:t>Según antecedentes presentados por las Facultades se han definido:</a:t>
            </a:r>
            <a:r>
              <a:rPr lang="es-ES" dirty="0"/>
              <a:t>	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135765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507839-B5E5-43F1-B0B3-EE7836889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080" y="332897"/>
            <a:ext cx="9535160" cy="1325563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Ponderación de factores por Facultad</a:t>
            </a:r>
            <a:endParaRPr lang="es-CL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AE844E6-8A2E-415C-BDC3-B27B4E3353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715611"/>
              </p:ext>
            </p:extLst>
          </p:nvPr>
        </p:nvGraphicFramePr>
        <p:xfrm>
          <a:off x="838200" y="1825624"/>
          <a:ext cx="10515600" cy="4255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95209346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85199344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40474944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80394772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43534291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211228781"/>
                    </a:ext>
                  </a:extLst>
                </a:gridCol>
              </a:tblGrid>
              <a:tr h="576671"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FACULTADES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Estudios de pre y postgrado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Cursos de formación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Investigación Realizada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Experiencia Laboral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Aptitudes desempeño cargo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4597832"/>
                  </a:ext>
                </a:extLst>
              </a:tr>
              <a:tr h="5766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FARCODI</a:t>
                      </a:r>
                      <a:endParaRPr lang="es-C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endParaRPr lang="es-CL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10 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5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068259"/>
                  </a:ext>
                </a:extLst>
              </a:tr>
              <a:tr h="5766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CIENCIAS</a:t>
                      </a:r>
                      <a:endParaRPr lang="es-C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No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No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No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No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No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227108"/>
                  </a:ext>
                </a:extLst>
              </a:tr>
              <a:tr h="5766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EDUCACIÓN</a:t>
                      </a:r>
                      <a:endParaRPr lang="es-CL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10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73929"/>
                  </a:ext>
                </a:extLst>
              </a:tr>
              <a:tr h="731883"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FACSA</a:t>
                      </a:r>
                      <a:endParaRPr lang="es-C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20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405349"/>
                  </a:ext>
                </a:extLst>
              </a:tr>
              <a:tr h="576671"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FACE</a:t>
                      </a:r>
                      <a:endParaRPr lang="es-C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20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427291"/>
                  </a:ext>
                </a:extLst>
              </a:tr>
              <a:tr h="576671"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INGENIERÍA</a:t>
                      </a:r>
                      <a:endParaRPr lang="es-C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25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15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909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2690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6F6198-6854-4ADB-B201-38512FF25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8266" y="365125"/>
            <a:ext cx="9135533" cy="1325563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 COMISIÓN DIRECTIVA</a:t>
            </a:r>
            <a:endParaRPr lang="es-C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B8B64E-DFB9-49A3-A447-E2C30D167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s-ES" dirty="0"/>
          </a:p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Según antecedentes propuestos por las seis facultades de la UBB y en  base a la </a:t>
            </a:r>
            <a:r>
              <a:rPr lang="es-C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medida de tendencia central denominada MODA,  que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el valor que más se repite en una muestra estadística o población, la Comisión Directiva,   acuerda  considerar como porcentaje o peso de cada factor del concurso interno:</a:t>
            </a:r>
            <a:endParaRPr lang="es-C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t"/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Estudios de pre y postgrado: 	30%</a:t>
            </a:r>
            <a:endParaRPr lang="es-C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t"/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Cursos de formación: 			10%</a:t>
            </a:r>
            <a:endParaRPr lang="es-C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t"/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Investigación Realizada:		20%</a:t>
            </a:r>
            <a:endParaRPr lang="es-C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t"/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Experiencia Laboral: 			20%</a:t>
            </a:r>
            <a:endParaRPr lang="es-C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t"/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Aptitudes desempeño cargo: 	20%</a:t>
            </a:r>
            <a:endParaRPr lang="es-C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770418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BD02AB-4DD0-42B7-9060-704DEC5A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7240" y="365125"/>
            <a:ext cx="9921240" cy="1325563"/>
          </a:xfrm>
        </p:spPr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 </a:t>
            </a:r>
            <a:r>
              <a:rPr lang="es-E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 E</a:t>
            </a:r>
            <a:r>
              <a:rPr lang="es-E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STUDIOS DE PRE Y POSTGRADO(30%)</a:t>
            </a:r>
            <a:br>
              <a:rPr lang="es-CL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ES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CL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1E5128E-91E9-4F9B-BC8B-C1BCA9F5F4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144907"/>
              </p:ext>
            </p:extLst>
          </p:nvPr>
        </p:nvGraphicFramePr>
        <p:xfrm>
          <a:off x="756920" y="1849120"/>
          <a:ext cx="10515600" cy="401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74949818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86078479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97704690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82328862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26281257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425526705"/>
                    </a:ext>
                  </a:extLst>
                </a:gridCol>
              </a:tblGrid>
              <a:tr h="9686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FARCODI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CIENCIAS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EDUCACIÓN 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FACSA 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FACE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INGENIERÍA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127000"/>
                  </a:ext>
                </a:extLst>
              </a:tr>
              <a:tr h="3044507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Magíster 70%</a:t>
                      </a:r>
                      <a:endParaRPr lang="es-C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Doctorado 100%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indica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indica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Magíster 70</a:t>
                      </a:r>
                      <a:endParaRPr lang="es-C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Doctorado 100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Pregrado =5</a:t>
                      </a:r>
                      <a:endParaRPr lang="es-C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Magíster =10</a:t>
                      </a:r>
                      <a:endParaRPr lang="es-C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Doctorado =15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Licenciatura o título profesional =15</a:t>
                      </a:r>
                      <a:endParaRPr lang="es-C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Lic. o título de Magíster=20</a:t>
                      </a:r>
                      <a:endParaRPr lang="es-C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Lic. o título de Doctorado=25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783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3264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23E88D-1A0F-43A4-B0F0-8B94525A5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840" y="528321"/>
            <a:ext cx="9745133" cy="1162368"/>
          </a:xfrm>
        </p:spPr>
        <p:txBody>
          <a:bodyPr>
            <a:normAutofit fontScale="90000"/>
          </a:bodyPr>
          <a:lstStyle/>
          <a:p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 COMISIÓN DIRECTIVA</a:t>
            </a:r>
            <a:b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SUBFACTORES DEL FACTOR E</a:t>
            </a:r>
            <a:r>
              <a:rPr lang="es-ES" sz="32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STUDIOS DE PRE Y POSTGRADO</a:t>
            </a:r>
            <a:endParaRPr lang="es-C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ACBB17-7A40-4F5A-B562-4E4610F32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8267"/>
            <a:ext cx="10515600" cy="3958696"/>
          </a:xfrm>
        </p:spPr>
        <p:txBody>
          <a:bodyPr/>
          <a:lstStyle/>
          <a:p>
            <a:endParaRPr lang="es-E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Según antecedentes propuestos por las seis facultades de la UBB, la Comisión Directiva resuelve considerar los siguientes </a:t>
            </a:r>
            <a:r>
              <a:rPr lang="es-E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subfactores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ponderaciones:</a:t>
            </a:r>
          </a:p>
          <a:p>
            <a:endParaRPr lang="es-E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/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Pregrado =	50%</a:t>
            </a:r>
            <a:endParaRPr lang="es-C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/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Magíster =	75 %</a:t>
            </a:r>
            <a:endParaRPr lang="es-C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/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Doctorado =	100%</a:t>
            </a:r>
            <a:endParaRPr lang="es-C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>
              <a:solidFill>
                <a:schemeClr val="bg1"/>
              </a:solidFill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514301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B411A-2F7A-421F-A8DB-23DE2D8CA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6600" y="365125"/>
            <a:ext cx="9880600" cy="1325563"/>
          </a:xfrm>
        </p:spPr>
        <p:txBody>
          <a:bodyPr>
            <a:normAutofit fontScale="90000"/>
          </a:bodyPr>
          <a:lstStyle/>
          <a:p>
            <a:br>
              <a:rPr lang="es-E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FACTOR </a:t>
            </a:r>
            <a:r>
              <a:rPr lang="es-E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DE FORMACIÓN(10%)</a:t>
            </a:r>
            <a:b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L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D7E70104-186F-4E39-A416-C12FE94DAB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878652"/>
              </p:ext>
            </p:extLst>
          </p:nvPr>
        </p:nvGraphicFramePr>
        <p:xfrm>
          <a:off x="645160" y="1950720"/>
          <a:ext cx="10515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86622092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8832020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73240268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9470508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15850565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97223086"/>
                    </a:ext>
                  </a:extLst>
                </a:gridCol>
              </a:tblGrid>
              <a:tr h="7196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FACORDI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CIENCIAS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EDUCACIÓN 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FACSA 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FACE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INGENIERÍA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893108"/>
                  </a:ext>
                </a:extLst>
              </a:tr>
              <a:tr h="3212278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+ 3 cursos 100%</a:t>
                      </a:r>
                      <a:endParaRPr lang="es-C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Hasta 3 cursos 50%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Indica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indica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 </a:t>
                      </a:r>
                      <a:r>
                        <a:rPr lang="es-ES" sz="16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Hrs</a:t>
                      </a: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Perfeccionamiento educacional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 40 horas de capacitación=5</a:t>
                      </a:r>
                      <a:endParaRPr lang="es-C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 a 80 </a:t>
                      </a:r>
                      <a:r>
                        <a:rPr lang="es-ES" sz="16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Hrs</a:t>
                      </a: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De capacitación = 10</a:t>
                      </a:r>
                      <a:endParaRPr lang="es-C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 80 </a:t>
                      </a:r>
                      <a:r>
                        <a:rPr lang="es-ES" sz="16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Hrs</a:t>
                      </a: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De capacitación =15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927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5264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55C74-8ABB-4526-9C3F-D1B3AA1CA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5960" y="456565"/>
            <a:ext cx="9931400" cy="1325563"/>
          </a:xfrm>
        </p:spPr>
        <p:txBody>
          <a:bodyPr>
            <a:normAutofit/>
          </a:bodyPr>
          <a:lstStyle/>
          <a:p>
            <a:r>
              <a:rPr lang="es-E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 COMISIÓN DIRECTIVA</a:t>
            </a:r>
            <a:r>
              <a:rPr lang="es-ES" sz="28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ES" sz="28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SUBFACTORES FACTOR </a:t>
            </a:r>
            <a:r>
              <a:rPr lang="es-ES" sz="28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CURSOS DE FORMACIÓN</a:t>
            </a:r>
            <a:endParaRPr lang="es-CL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DA34D0-1285-4C5E-A6C7-B150EF315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4533"/>
            <a:ext cx="10515600" cy="3772430"/>
          </a:xfrm>
        </p:spPr>
        <p:txBody>
          <a:bodyPr>
            <a:normAutofit/>
          </a:bodyPr>
          <a:lstStyle/>
          <a:p>
            <a:pPr algn="just"/>
            <a:r>
              <a:rPr lang="es-MX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Haber realizado cursos completando 60 </a:t>
            </a:r>
            <a:r>
              <a:rPr lang="es-MX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hrs</a:t>
            </a:r>
            <a:r>
              <a:rPr lang="es-MX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más	       :  100 Puntos</a:t>
            </a:r>
          </a:p>
          <a:p>
            <a:pPr algn="just"/>
            <a:r>
              <a:rPr lang="es-MX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Haber realizado cursos completando 50 a 59  </a:t>
            </a:r>
            <a:r>
              <a:rPr lang="es-MX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hrs</a:t>
            </a:r>
            <a:r>
              <a:rPr lang="es-MX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     :    90 Puntos</a:t>
            </a:r>
          </a:p>
          <a:p>
            <a:pPr algn="just"/>
            <a:r>
              <a:rPr lang="es-MX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Haber realizado cursos completando 40 a 49 </a:t>
            </a:r>
            <a:r>
              <a:rPr lang="es-MX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hrs</a:t>
            </a:r>
            <a:r>
              <a:rPr lang="es-MX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     :   75 Puntos</a:t>
            </a:r>
          </a:p>
          <a:p>
            <a:pPr algn="just"/>
            <a:r>
              <a:rPr lang="es-MX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Haber realizado cursos completando 30 a 39  </a:t>
            </a:r>
            <a:r>
              <a:rPr lang="es-MX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hrs</a:t>
            </a:r>
            <a:r>
              <a:rPr lang="es-MX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     :    60 Puntos</a:t>
            </a:r>
          </a:p>
          <a:p>
            <a:pPr algn="just"/>
            <a:r>
              <a:rPr lang="es-MX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Haber realizado cursos completando 20 a 29 </a:t>
            </a:r>
            <a:r>
              <a:rPr lang="es-MX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hrs</a:t>
            </a:r>
            <a:r>
              <a:rPr lang="es-MX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     :   40 Puntos</a:t>
            </a:r>
          </a:p>
          <a:p>
            <a:pPr algn="just"/>
            <a:r>
              <a:rPr lang="es-MX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Haber realizado cursos completando 10 a 19 </a:t>
            </a:r>
            <a:r>
              <a:rPr lang="es-MX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hrs</a:t>
            </a:r>
            <a:r>
              <a:rPr lang="es-MX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     :   20 Puntos</a:t>
            </a:r>
          </a:p>
          <a:p>
            <a:pPr algn="just"/>
            <a:r>
              <a:rPr lang="es-MX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haber realizado cursos          </a:t>
            </a:r>
            <a:r>
              <a:rPr lang="es-MX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         	      : </a:t>
            </a:r>
            <a:r>
              <a:rPr lang="es-MX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0 Puntos</a:t>
            </a:r>
          </a:p>
          <a:p>
            <a:endParaRPr lang="es-CL" dirty="0">
              <a:solidFill>
                <a:schemeClr val="bg1"/>
              </a:solidFill>
              <a:highlight>
                <a:srgbClr val="FF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556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8EFE4F-5AC4-428B-B0A8-0B6685F34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080" y="464978"/>
            <a:ext cx="9443720" cy="1325563"/>
          </a:xfrm>
        </p:spPr>
        <p:txBody>
          <a:bodyPr>
            <a:normAutofit fontScale="90000"/>
          </a:bodyPr>
          <a:lstStyle/>
          <a:p>
            <a:b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  </a:t>
            </a:r>
            <a:r>
              <a:rPr lang="es-E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INVESTIGACIÓN REALIZADA(20%)</a:t>
            </a:r>
            <a:br>
              <a:rPr lang="es-CL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s-C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A2F5B8AC-1B4D-43F7-9ADF-07A02549E4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955374"/>
              </p:ext>
            </p:extLst>
          </p:nvPr>
        </p:nvGraphicFramePr>
        <p:xfrm>
          <a:off x="838200" y="1825624"/>
          <a:ext cx="10515600" cy="4047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6585555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92645984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297046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5153608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1783799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622335193"/>
                    </a:ext>
                  </a:extLst>
                </a:gridCol>
              </a:tblGrid>
              <a:tr h="7856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FARCODI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CIENCIAS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EDUCACIÓN 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FACSA 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FACE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INGENIERÍA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293339"/>
                  </a:ext>
                </a:extLst>
              </a:tr>
              <a:tr h="3200203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Proyectos externos (</a:t>
                      </a:r>
                      <a:r>
                        <a:rPr lang="es-ES" sz="16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fondecyt</a:t>
                      </a: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FIC, </a:t>
                      </a:r>
                      <a:r>
                        <a:rPr lang="es-ES" sz="16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fondeff</a:t>
                      </a: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6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etc</a:t>
                      </a: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100%</a:t>
                      </a:r>
                      <a:endParaRPr lang="es-C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Proyectos Internos UBB 70%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indica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indica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Proyectos externos=</a:t>
                      </a:r>
                      <a:r>
                        <a:rPr lang="es-ES" sz="1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  <a:endParaRPr lang="es-CL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Proyectos Internos regulares=</a:t>
                      </a:r>
                      <a:r>
                        <a:rPr lang="es-ES" sz="1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</a:t>
                      </a:r>
                      <a:endParaRPr lang="es-CL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Iniciación=</a:t>
                      </a:r>
                      <a:r>
                        <a:rPr lang="es-ES" sz="1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</a:t>
                      </a:r>
                      <a:endParaRPr lang="es-CL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Publicaciones ISI: 4:50</a:t>
                      </a:r>
                      <a:endParaRPr lang="es-C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Publicaciones ISI/</a:t>
                      </a:r>
                      <a:r>
                        <a:rPr lang="es-ES" sz="16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SCieo</a:t>
                      </a: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1-3: </a:t>
                      </a:r>
                      <a:r>
                        <a:rPr lang="es-ES" sz="1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</a:t>
                      </a:r>
                      <a:endParaRPr lang="es-CL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Publicaciones</a:t>
                      </a:r>
                      <a:r>
                        <a:rPr lang="es-ES" sz="16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 1</a:t>
                      </a:r>
                      <a:r>
                        <a:rPr lang="es-ES" sz="16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30</a:t>
                      </a:r>
                      <a:endParaRPr lang="es-CL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Investigación (</a:t>
                      </a:r>
                      <a:r>
                        <a:rPr lang="es-ES" sz="16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Proy</a:t>
                      </a: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Internos y Externos) = 10</a:t>
                      </a:r>
                      <a:endParaRPr lang="es-C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Publicaciones en General = 10</a:t>
                      </a:r>
                      <a:endParaRPr lang="es-C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Sin Jerarquía = 5</a:t>
                      </a:r>
                      <a:endParaRPr lang="es-C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Asistente A </a:t>
                      </a:r>
                      <a:r>
                        <a:rPr lang="es-ES" sz="16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ó</a:t>
                      </a: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 = 10</a:t>
                      </a:r>
                      <a:endParaRPr lang="es-C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Asociado = 15</a:t>
                      </a:r>
                      <a:endParaRPr lang="es-C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Titular = 20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378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5979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515168-014B-4800-9980-7F9E6EDD4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365125"/>
            <a:ext cx="9900920" cy="1325563"/>
          </a:xfrm>
        </p:spPr>
        <p:txBody>
          <a:bodyPr>
            <a:normAutofit fontScale="90000"/>
          </a:bodyPr>
          <a:lstStyle/>
          <a:p>
            <a:br>
              <a:rPr lang="es-ES" dirty="0">
                <a:solidFill>
                  <a:schemeClr val="bg1"/>
                </a:solidFill>
              </a:rPr>
            </a:br>
            <a:r>
              <a:rPr lang="es-ES" sz="3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 DE LA COMISIÓN DIRECTIVA </a:t>
            </a:r>
            <a:r>
              <a:rPr lang="es-ES" sz="31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SUBFACTORES FACTOR  </a:t>
            </a:r>
            <a:r>
              <a:rPr lang="es-ES" sz="31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INVESTIGACIÓN REALIZADA</a:t>
            </a:r>
            <a:br>
              <a:rPr lang="es-C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91E9C4-1593-4C15-B667-90D36C2F3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7467"/>
            <a:ext cx="10515600" cy="43254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CL" sz="2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CL" sz="2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L" sz="2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SUBFACTOR  PROYECTOS: 50 puntos</a:t>
            </a:r>
            <a:endParaRPr lang="es-CL" sz="2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L" sz="2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CL" sz="2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s-CL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PROYECTOS EXTERNOS: </a:t>
            </a:r>
          </a:p>
          <a:p>
            <a:pPr marL="914400" lvl="2" indent="0">
              <a:buNone/>
            </a:pPr>
            <a:r>
              <a:rPr lang="es-C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-(FONDECYT: Iniciación, Regular; FONDEF: </a:t>
            </a:r>
            <a:r>
              <a:rPr lang="es-CL" sz="2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</a:t>
            </a:r>
            <a:r>
              <a:rPr lang="es-C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I+D, VIU; FONIS; CD </a:t>
            </a:r>
            <a:r>
              <a:rPr lang="es-CL" sz="2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InES</a:t>
            </a:r>
            <a:r>
              <a:rPr lang="es-C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NODOS;  	CORFO; FDI; FOSIS; FIC-REGIONAL) (1 o más</a:t>
            </a:r>
            <a:r>
              <a:rPr lang="es-CL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50 PUNTOS</a:t>
            </a:r>
          </a:p>
          <a:p>
            <a:pPr marL="914400" lvl="2" indent="0">
              <a:buNone/>
            </a:pPr>
            <a:r>
              <a:rPr lang="es-CL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PROYECTOS INTERNOS</a:t>
            </a:r>
            <a:r>
              <a:rPr lang="es-C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(Iniciación UBB; Regulares UBB; Grupos de Investigación) (1 o     	más): </a:t>
            </a:r>
            <a:r>
              <a:rPr lang="es-CL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PUNTOS</a:t>
            </a:r>
          </a:p>
          <a:p>
            <a:pPr marL="0" indent="0">
              <a:buNone/>
            </a:pPr>
            <a:r>
              <a:rPr lang="es-CL" sz="2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CL" sz="2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SUBFACTOR PUBLICACIONES: 50 puntos</a:t>
            </a:r>
            <a:endParaRPr lang="es-CL" sz="2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CL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- WOS-ISI</a:t>
            </a:r>
            <a:r>
              <a:rPr lang="es-C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 o más): </a:t>
            </a:r>
            <a:r>
              <a:rPr lang="es-CL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puntos</a:t>
            </a:r>
            <a:endParaRPr lang="es-CL" sz="2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CL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PATENTES</a:t>
            </a:r>
            <a:r>
              <a:rPr lang="es-C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 o más): </a:t>
            </a:r>
            <a:r>
              <a:rPr lang="es-CL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es-C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puntos</a:t>
            </a:r>
            <a:endParaRPr lang="es-CL" sz="2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CL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SCIELO-SCOPUS</a:t>
            </a:r>
            <a:r>
              <a:rPr lang="es-C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 o más): 30 </a:t>
            </a:r>
            <a:r>
              <a:rPr lang="es-CL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puntos</a:t>
            </a:r>
            <a:endParaRPr lang="es-CL" sz="2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CL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PUBLICACIONES (COMITÉ EDITORIAL)</a:t>
            </a:r>
            <a:r>
              <a:rPr lang="es-C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 o más): </a:t>
            </a:r>
            <a:r>
              <a:rPr lang="es-CL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s-C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puntos</a:t>
            </a:r>
            <a:endParaRPr lang="es-CL" sz="2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es-CL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LIBROS (CON COMITÉ EDITORIAL)</a:t>
            </a:r>
            <a:r>
              <a:rPr lang="es-C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 o más): </a:t>
            </a:r>
            <a:r>
              <a:rPr lang="es-CL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es-C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puntos</a:t>
            </a:r>
            <a:endParaRPr lang="es-CL" sz="2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dirty="0">
              <a:solidFill>
                <a:schemeClr val="bg1"/>
              </a:solidFill>
              <a:highlight>
                <a:srgbClr val="FF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6981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8FA974-19FD-4C72-9683-C94EF54D8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7240" y="500061"/>
            <a:ext cx="9880600" cy="1325563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 EXPERIENCIA LABORAL(20%) </a:t>
            </a:r>
            <a:endParaRPr lang="es-CL" sz="32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F6001E9-741B-4BAE-AF4E-CCC3415976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001199"/>
              </p:ext>
            </p:extLst>
          </p:nvPr>
        </p:nvGraphicFramePr>
        <p:xfrm>
          <a:off x="838200" y="1825624"/>
          <a:ext cx="10774680" cy="5042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5780">
                  <a:extLst>
                    <a:ext uri="{9D8B030D-6E8A-4147-A177-3AD203B41FA5}">
                      <a16:colId xmlns:a16="http://schemas.microsoft.com/office/drawing/2014/main" val="1365709252"/>
                    </a:ext>
                  </a:extLst>
                </a:gridCol>
                <a:gridCol w="1795780">
                  <a:extLst>
                    <a:ext uri="{9D8B030D-6E8A-4147-A177-3AD203B41FA5}">
                      <a16:colId xmlns:a16="http://schemas.microsoft.com/office/drawing/2014/main" val="3031408706"/>
                    </a:ext>
                  </a:extLst>
                </a:gridCol>
                <a:gridCol w="1608394">
                  <a:extLst>
                    <a:ext uri="{9D8B030D-6E8A-4147-A177-3AD203B41FA5}">
                      <a16:colId xmlns:a16="http://schemas.microsoft.com/office/drawing/2014/main" val="236250135"/>
                    </a:ext>
                  </a:extLst>
                </a:gridCol>
                <a:gridCol w="1983166">
                  <a:extLst>
                    <a:ext uri="{9D8B030D-6E8A-4147-A177-3AD203B41FA5}">
                      <a16:colId xmlns:a16="http://schemas.microsoft.com/office/drawing/2014/main" val="1301649661"/>
                    </a:ext>
                  </a:extLst>
                </a:gridCol>
                <a:gridCol w="1795780">
                  <a:extLst>
                    <a:ext uri="{9D8B030D-6E8A-4147-A177-3AD203B41FA5}">
                      <a16:colId xmlns:a16="http://schemas.microsoft.com/office/drawing/2014/main" val="3417122648"/>
                    </a:ext>
                  </a:extLst>
                </a:gridCol>
                <a:gridCol w="1795780">
                  <a:extLst>
                    <a:ext uri="{9D8B030D-6E8A-4147-A177-3AD203B41FA5}">
                      <a16:colId xmlns:a16="http://schemas.microsoft.com/office/drawing/2014/main" val="1979519627"/>
                    </a:ext>
                  </a:extLst>
                </a:gridCol>
              </a:tblGrid>
              <a:tr h="6538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FACORDI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CIENCIAS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EDUCACIÓN 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FACSA 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FACE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INGENIERÍA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812169"/>
                  </a:ext>
                </a:extLst>
              </a:tr>
              <a:tr h="4134710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Años de .experiencia 60%</a:t>
                      </a:r>
                      <a:endParaRPr lang="es-C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Cargos Jefatura ejercido 30%</a:t>
                      </a:r>
                      <a:endParaRPr lang="es-CL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Representaciones ejercidas 10%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Una gran mayoría indica que hayan cumplido 2 </a:t>
                      </a:r>
                      <a:r>
                        <a:rPr lang="es-ES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ó</a:t>
                      </a: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5 años en la institución.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Otro grupo en lo que se incluye el Decano manifiesta que no debiera ser por tiempo de permanencia, sino por mérito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indica</a:t>
                      </a:r>
                      <a:endParaRPr lang="es-C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-Acad. Adscrito a un Depto. con </a:t>
                      </a:r>
                      <a:r>
                        <a:rPr lang="es-ES" sz="18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asig</a:t>
                      </a:r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de carga docente 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3-4 años    60%</a:t>
                      </a:r>
                      <a:endParaRPr lang="es-CL" sz="18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5-6 años                   80%</a:t>
                      </a:r>
                      <a:endParaRPr lang="es-CL" sz="18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Más de 7 años        100%</a:t>
                      </a:r>
                      <a:endParaRPr lang="es-CL" sz="18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-Calificación Docente:</a:t>
                      </a:r>
                      <a:endParaRPr lang="es-CL" sz="18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+ 6,0:100</a:t>
                      </a:r>
                      <a:endParaRPr lang="es-CL" sz="18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6,0-5,5:80</a:t>
                      </a:r>
                      <a:endParaRPr lang="es-CL" sz="18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-5,5:60</a:t>
                      </a:r>
                      <a:endParaRPr lang="es-C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Línea por áreas temáticas específicas = 10</a:t>
                      </a:r>
                      <a:endParaRPr lang="es-CL" sz="18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Manejo de </a:t>
                      </a:r>
                      <a:r>
                        <a:rPr lang="es-ES" sz="18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TiCs</a:t>
                      </a:r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 nivel de usuario= 10</a:t>
                      </a:r>
                      <a:endParaRPr lang="es-C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a 9 años de servicio = 15</a:t>
                      </a:r>
                      <a:endParaRPr lang="es-CL" sz="18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a 20 años de servicio = 20</a:t>
                      </a:r>
                      <a:endParaRPr lang="es-CL" sz="18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 20 años de servicio =25</a:t>
                      </a:r>
                      <a:endParaRPr lang="es-C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900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215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177D8B-01C4-6B41-872E-F7452C2C0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3542" y="755178"/>
            <a:ext cx="8770257" cy="935510"/>
          </a:xfrm>
        </p:spPr>
        <p:txBody>
          <a:bodyPr>
            <a:normAutofit/>
          </a:bodyPr>
          <a:lstStyle/>
          <a:p>
            <a:r>
              <a:rPr lang="es-ES_tradnl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Principios que guían el paso a Planta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74D604-34D7-9944-A4C0-588F18E48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7313" y="2631989"/>
            <a:ext cx="8637373" cy="3470833"/>
          </a:xfrm>
        </p:spPr>
        <p:txBody>
          <a:bodyPr>
            <a:normAutofit fontScale="92500"/>
          </a:bodyPr>
          <a:lstStyle/>
          <a:p>
            <a:pPr lvl="0"/>
            <a:r>
              <a:rPr lang="es-CL" sz="3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Necesidad de regularizar la situación laboral.</a:t>
            </a:r>
          </a:p>
          <a:p>
            <a:r>
              <a:rPr lang="es-CL" sz="3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las mismas condiciones económicas. </a:t>
            </a:r>
          </a:p>
          <a:p>
            <a:r>
              <a:rPr lang="es-CL" sz="3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proceso masivo y lo más simple que se pueda.</a:t>
            </a:r>
          </a:p>
          <a:p>
            <a:r>
              <a:rPr lang="es-ES" sz="3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Respetando la normativa vigente</a:t>
            </a:r>
          </a:p>
          <a:p>
            <a:pPr marL="0" indent="0">
              <a:buNone/>
            </a:pPr>
            <a:r>
              <a:rPr lang="es-CL" sz="3600" dirty="0">
                <a:solidFill>
                  <a:schemeClr val="bg1"/>
                </a:solidFill>
              </a:rPr>
              <a:t> </a:t>
            </a:r>
            <a:endParaRPr lang="en-US" sz="3600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pPr lvl="0"/>
            <a:endParaRPr lang="es-CL" dirty="0">
              <a:solidFill>
                <a:schemeClr val="bg1"/>
              </a:solidFill>
            </a:endParaRPr>
          </a:p>
          <a:p>
            <a:pPr lvl="0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2616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9B08A1-1AF8-43E6-B9EE-4488AEEB2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866" y="365125"/>
            <a:ext cx="9287933" cy="1325563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 COMISIÓN DIRECTIVA</a:t>
            </a:r>
            <a:endParaRPr lang="es-C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0B3F6D-4A4E-4384-9382-E8CEF8B5D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8267"/>
            <a:ext cx="10515600" cy="3958696"/>
          </a:xfrm>
        </p:spPr>
        <p:txBody>
          <a:bodyPr/>
          <a:lstStyle/>
          <a:p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Según antecedentes propuestos por las seis facultades de la UBB, </a:t>
            </a:r>
            <a:r>
              <a:rPr lang="es-ES" dirty="0">
                <a:solidFill>
                  <a:schemeClr val="bg1"/>
                </a:solidFill>
              </a:rPr>
              <a:t>, la Comisión Directiva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resuelve considerar como experiencia la antigüedad en la planta académica en calidad de contrata y la asignación de puntaje según tabla adjunta, sujeta a revisión.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547492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54EADE-8807-4D50-813A-F27523DBB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8520" y="365125"/>
            <a:ext cx="9677400" cy="1325563"/>
          </a:xfrm>
        </p:spPr>
        <p:txBody>
          <a:bodyPr>
            <a:normAutofit/>
          </a:bodyPr>
          <a:lstStyle/>
          <a:p>
            <a:pPr algn="ctr"/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 de tabla</a:t>
            </a:r>
            <a:endParaRPr lang="es-CL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5BDCAE94-588E-4C81-84B6-EF94E240BE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8838825"/>
              </p:ext>
            </p:extLst>
          </p:nvPr>
        </p:nvGraphicFramePr>
        <p:xfrm>
          <a:off x="838200" y="1825624"/>
          <a:ext cx="10515600" cy="4226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35290980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246326967"/>
                    </a:ext>
                  </a:extLst>
                </a:gridCol>
              </a:tblGrid>
              <a:tr h="8093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AÑOS</a:t>
                      </a:r>
                      <a:endParaRPr lang="es-CL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Puntaje</a:t>
                      </a:r>
                      <a:endParaRPr lang="es-CL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2578013"/>
                  </a:ext>
                </a:extLst>
              </a:tr>
              <a:tr h="8093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 15 años y un día y más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puntos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1627608"/>
                  </a:ext>
                </a:extLst>
              </a:tr>
              <a:tr h="8093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 10 años y un día a 15 años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puntos</a:t>
                      </a:r>
                      <a:endParaRPr lang="es-CL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6740888"/>
                  </a:ext>
                </a:extLst>
              </a:tr>
              <a:tr h="9888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 2 años </a:t>
                      </a:r>
                      <a:r>
                        <a:rPr lang="es-E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 un día </a:t>
                      </a: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 10 años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 puntos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0899988"/>
                  </a:ext>
                </a:extLst>
              </a:tr>
              <a:tr h="8093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Menos de 2 años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puntos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7978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4288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379670-B771-4913-8C95-AC9E2E09E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8200" y="365125"/>
            <a:ext cx="9921240" cy="1325563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FACTOR APTITUDES DESEMPEÑO CARGO(20%).</a:t>
            </a:r>
            <a:endParaRPr lang="es-CL" sz="3200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7AE1E2B4-FCF8-4A16-B987-5B1B21160E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0460295"/>
              </p:ext>
            </p:extLst>
          </p:nvPr>
        </p:nvGraphicFramePr>
        <p:xfrm>
          <a:off x="838200" y="1825624"/>
          <a:ext cx="10515600" cy="3914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80890167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8032176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97803816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8664994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00068889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79953575"/>
                    </a:ext>
                  </a:extLst>
                </a:gridCol>
              </a:tblGrid>
              <a:tr h="897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FACORDI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CIENCIAS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EDUCACIÓN 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FACSA 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FACE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INGENIERÍA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794056"/>
                  </a:ext>
                </a:extLst>
              </a:tr>
              <a:tr h="3016912"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INDICA</a:t>
                      </a:r>
                      <a:endParaRPr lang="es-C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INDICA</a:t>
                      </a:r>
                      <a:endParaRPr lang="es-C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INDICA</a:t>
                      </a:r>
                      <a:endParaRPr lang="es-C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Promedio de los últimos 3 años, debido a que no se ha aplicado reciente-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Mente, utilizar      el histórico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ES" sz="16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Adm</a:t>
                      </a: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Universitaria = 10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VCM  = 5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Atención de alumnos= 5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Recomendación de director(a) actual o anterior = 15</a:t>
                      </a:r>
                      <a:endParaRPr lang="es-C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998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9854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EAB8DD-E920-4463-B2CF-98CDD0052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4240" y="365125"/>
            <a:ext cx="9179560" cy="1325563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 COMISIÓN DIRECTIVA</a:t>
            </a:r>
            <a:endParaRPr lang="es-CL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5D86CD-5FEC-4D17-9833-3EA3C04D5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7467"/>
            <a:ext cx="10515600" cy="4009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 la base del currículum normalizado disponible en intranet de la UBB y de las actividades establecidas en el estatuto del académico corresponden a : docencia(1), investigación(2), extensión(3), prestación de servicios)4) y administración universitaria(5) se definen las siguientes ponderaciones:</a:t>
            </a:r>
          </a:p>
          <a:p>
            <a:pPr lvl="1"/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Realización de 4 o más actividades 	 100%</a:t>
            </a:r>
          </a:p>
          <a:p>
            <a:pPr lvl="1"/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Realización de 3 actividades			  85%</a:t>
            </a:r>
          </a:p>
          <a:p>
            <a:pPr lvl="1"/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Realización de 2 actividades			  75%	</a:t>
            </a:r>
          </a:p>
          <a:p>
            <a:pPr lvl="1"/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Realización de 1 actividad			  50%		</a:t>
            </a:r>
            <a:r>
              <a:rPr lang="es-ES" dirty="0">
                <a:solidFill>
                  <a:schemeClr val="bg1"/>
                </a:solidFill>
              </a:rPr>
              <a:t>   	</a:t>
            </a:r>
          </a:p>
          <a:p>
            <a:pPr lvl="1"/>
            <a:endParaRPr lang="es-CL" dirty="0">
              <a:solidFill>
                <a:schemeClr val="bg1"/>
              </a:solidFill>
            </a:endParaRPr>
          </a:p>
          <a:p>
            <a:endParaRPr lang="es-CL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7961351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44D72E-0FF7-4B44-8887-9825853EC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16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Puntaje mínimo para considerar a un postulante idóneo</a:t>
            </a:r>
            <a:endParaRPr lang="es-CL" sz="32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6AB20DE0-20D5-4E8E-9640-FFA93DDA40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4539469"/>
              </p:ext>
            </p:extLst>
          </p:nvPr>
        </p:nvGraphicFramePr>
        <p:xfrm>
          <a:off x="1041400" y="1967864"/>
          <a:ext cx="10515600" cy="4296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253322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66230842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74710007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6253844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25059509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411380044"/>
                    </a:ext>
                  </a:extLst>
                </a:gridCol>
              </a:tblGrid>
              <a:tr h="882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FACORDI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CIENCIAS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EDUCACIÓN 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FACSA 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FACE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INGENIERÍA</a:t>
                      </a:r>
                      <a:endParaRPr lang="es-CL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967071"/>
                  </a:ext>
                </a:extLst>
              </a:tr>
              <a:tr h="3073170">
                <a:tc>
                  <a:txBody>
                    <a:bodyPr/>
                    <a:lstStyle/>
                    <a:p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 estima </a:t>
                      </a:r>
                      <a:r>
                        <a:rPr lang="es-ES" sz="18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 puntos como puntaje mínimo </a:t>
                      </a:r>
                      <a:r>
                        <a:rPr lang="es-ES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para poder postular</a:t>
                      </a:r>
                      <a:endParaRPr lang="es-C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s-C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s-C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s-C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s-C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Proponen un </a:t>
                      </a:r>
                      <a:r>
                        <a:rPr lang="es-E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puntaje de corte de 50 puntos</a:t>
                      </a:r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con esto y más la tabla de ponderación, se asegura que los académicos que llevan muchos años a contrata puedan obtener el Paso a Planta, dando seguridad a su empleo</a:t>
                      </a:r>
                      <a:endParaRPr lang="es-C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8378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6718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CF6B61-A976-4AA1-9CF0-6E1507207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551391"/>
            <a:ext cx="9525000" cy="1325563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ACUERDOS DE LA COMISIÓN DIRECTIVA</a:t>
            </a:r>
            <a:endParaRPr lang="es-C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69FBD9-8A38-42EC-87CD-596728018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5999"/>
            <a:ext cx="10515600" cy="3890963"/>
          </a:xfrm>
        </p:spPr>
        <p:txBody>
          <a:bodyPr>
            <a:normAutofit/>
          </a:bodyPr>
          <a:lstStyle/>
          <a:p>
            <a:endParaRPr lang="es-ES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Según antecedentes presentados por las seis facultades de la UBB para determinar el puntaje mínimo para considerar a un postulante idóneo,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la Comisión Directiva determina </a:t>
            </a:r>
            <a:r>
              <a:rPr lang="es-ES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considerar un puntaje igual a 50 puntos. </a:t>
            </a:r>
          </a:p>
          <a:p>
            <a:r>
              <a:rPr lang="es-ES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Período a considerar, </a:t>
            </a:r>
            <a:r>
              <a:rPr lang="es-ES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vida académica,  en calidad de contrata,  de los postulantes al concurso interno.</a:t>
            </a:r>
          </a:p>
        </p:txBody>
      </p:sp>
    </p:spTree>
    <p:extLst>
      <p:ext uri="{BB962C8B-B14F-4D97-AF65-F5344CB8AC3E}">
        <p14:creationId xmlns:p14="http://schemas.microsoft.com/office/powerpoint/2010/main" val="429672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164359"/>
            <a:ext cx="9144000" cy="2466364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ENCASILLAMIENTO DEL PERSONAL ACADÉMICO</a:t>
            </a:r>
            <a:r>
              <a:rPr lang="es-ES" b="1" dirty="0"/>
              <a:t>.</a:t>
            </a:r>
            <a:r>
              <a:rPr lang="es-CL" dirty="0"/>
              <a:t>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509520"/>
            <a:ext cx="9144000" cy="2121203"/>
          </a:xfrm>
        </p:spPr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73839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5302" y="365125"/>
            <a:ext cx="9298497" cy="1325563"/>
          </a:xfrm>
        </p:spPr>
        <p:txBody>
          <a:bodyPr>
            <a:normAutofit/>
          </a:bodyPr>
          <a:lstStyle/>
          <a:p>
            <a:pPr algn="ctr"/>
            <a:r>
              <a:rPr lang="es-CL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DE ENCASILLAMIENTO</a:t>
            </a:r>
            <a:endParaRPr lang="es-CL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583809"/>
            <a:ext cx="10515600" cy="3593154"/>
          </a:xfrm>
        </p:spPr>
        <p:txBody>
          <a:bodyPr/>
          <a:lstStyle/>
          <a:p>
            <a:pPr marL="0" indent="0">
              <a:buNone/>
            </a:pPr>
            <a:endParaRPr lang="es-CL" dirty="0"/>
          </a:p>
          <a:p>
            <a:pPr marL="0" lvl="0" indent="0">
              <a:buNone/>
            </a:pP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Modificación de la planta académica.</a:t>
            </a:r>
            <a:endParaRPr lang="es-CL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Encasillamiento directo del personal académico de  planta.</a:t>
            </a:r>
            <a:endParaRPr lang="es-CL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Encasillamiento por concurso interno para funcionarios </a:t>
            </a:r>
            <a:endParaRPr lang="es-CL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579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13358" y="365125"/>
            <a:ext cx="9340442" cy="1325563"/>
          </a:xfrm>
        </p:spPr>
        <p:txBody>
          <a:bodyPr>
            <a:normAutofit/>
          </a:bodyPr>
          <a:lstStyle/>
          <a:p>
            <a:pPr algn="ctr"/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MODIFICACIÓN DE LA PLANTA ACADÉMICA</a:t>
            </a:r>
            <a:endParaRPr lang="es-CL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Comisión ha resuelto:</a:t>
            </a:r>
          </a:p>
          <a:p>
            <a:pPr marL="0" indent="0">
              <a:buNone/>
            </a:pPr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Considerar en el proceso de modificación de plantas que se debe desarrollar, incorporar a las plantas de la Universidad algunos cargos que, si bien no se van a utilizar en el encasillamiento, resultan necesarios e, incluso, indispensables, entre los que podemos mencionar, en una primera instancia:</a:t>
            </a:r>
            <a:endParaRPr lang="es-C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179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399135"/>
              </p:ext>
            </p:extLst>
          </p:nvPr>
        </p:nvGraphicFramePr>
        <p:xfrm>
          <a:off x="1577131" y="2281807"/>
          <a:ext cx="8657438" cy="31710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5270">
                  <a:extLst>
                    <a:ext uri="{9D8B030D-6E8A-4147-A177-3AD203B41FA5}">
                      <a16:colId xmlns:a16="http://schemas.microsoft.com/office/drawing/2014/main" val="1442963338"/>
                    </a:ext>
                  </a:extLst>
                </a:gridCol>
                <a:gridCol w="2449081">
                  <a:extLst>
                    <a:ext uri="{9D8B030D-6E8A-4147-A177-3AD203B41FA5}">
                      <a16:colId xmlns:a16="http://schemas.microsoft.com/office/drawing/2014/main" val="3532967641"/>
                    </a:ext>
                  </a:extLst>
                </a:gridCol>
                <a:gridCol w="1185208">
                  <a:extLst>
                    <a:ext uri="{9D8B030D-6E8A-4147-A177-3AD203B41FA5}">
                      <a16:colId xmlns:a16="http://schemas.microsoft.com/office/drawing/2014/main" val="3982855316"/>
                    </a:ext>
                  </a:extLst>
                </a:gridCol>
                <a:gridCol w="993792">
                  <a:extLst>
                    <a:ext uri="{9D8B030D-6E8A-4147-A177-3AD203B41FA5}">
                      <a16:colId xmlns:a16="http://schemas.microsoft.com/office/drawing/2014/main" val="241033652"/>
                    </a:ext>
                  </a:extLst>
                </a:gridCol>
                <a:gridCol w="1984087">
                  <a:extLst>
                    <a:ext uri="{9D8B030D-6E8A-4147-A177-3AD203B41FA5}">
                      <a16:colId xmlns:a16="http://schemas.microsoft.com/office/drawing/2014/main" val="4231183981"/>
                    </a:ext>
                  </a:extLst>
                </a:gridCol>
              </a:tblGrid>
              <a:tr h="872639">
                <a:tc>
                  <a:txBody>
                    <a:bodyPr/>
                    <a:lstStyle/>
                    <a:p>
                      <a:pPr indent="-6350" algn="l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 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solidFill>
                            <a:schemeClr val="tx1"/>
                          </a:solidFill>
                          <a:effectLst/>
                        </a:rPr>
                        <a:t>Director de Departamento  </a:t>
                      </a:r>
                      <a:endParaRPr lang="es-C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solidFill>
                            <a:schemeClr val="tx1"/>
                          </a:solidFill>
                          <a:effectLst/>
                        </a:rPr>
                        <a:t>Director de Escuela</a:t>
                      </a:r>
                      <a:endParaRPr lang="es-C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solidFill>
                            <a:schemeClr val="tx1"/>
                          </a:solidFill>
                          <a:effectLst/>
                        </a:rPr>
                        <a:t>Jefe de Carrera</a:t>
                      </a:r>
                      <a:endParaRPr lang="es-C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solidFill>
                            <a:schemeClr val="tx1"/>
                          </a:solidFill>
                          <a:effectLst/>
                        </a:rPr>
                        <a:t>Director de Programa Bachiller</a:t>
                      </a:r>
                      <a:endParaRPr lang="es-C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97090257"/>
                  </a:ext>
                </a:extLst>
              </a:tr>
              <a:tr h="282698">
                <a:tc>
                  <a:txBody>
                    <a:bodyPr/>
                    <a:lstStyle/>
                    <a:p>
                      <a:pPr indent="-6350" algn="l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solidFill>
                            <a:schemeClr val="tx1"/>
                          </a:solidFill>
                          <a:effectLst/>
                        </a:rPr>
                        <a:t>Total Concepción </a:t>
                      </a:r>
                      <a:endParaRPr lang="es-C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17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16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3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1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26774885"/>
                  </a:ext>
                </a:extLst>
              </a:tr>
              <a:tr h="282698">
                <a:tc>
                  <a:txBody>
                    <a:bodyPr/>
                    <a:lstStyle/>
                    <a:p>
                      <a:pPr indent="-6350" algn="l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solidFill>
                            <a:schemeClr val="tx1"/>
                          </a:solidFill>
                          <a:effectLst/>
                        </a:rPr>
                        <a:t>Total Chillán </a:t>
                      </a:r>
                      <a:endParaRPr lang="es-C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11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17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2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1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40187241"/>
                  </a:ext>
                </a:extLst>
              </a:tr>
              <a:tr h="577668">
                <a:tc>
                  <a:txBody>
                    <a:bodyPr/>
                    <a:lstStyle/>
                    <a:p>
                      <a:pPr indent="-6350" algn="l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solidFill>
                            <a:schemeClr val="tx1"/>
                          </a:solidFill>
                          <a:effectLst/>
                        </a:rPr>
                        <a:t>Total de cargos y funciones </a:t>
                      </a:r>
                      <a:endParaRPr lang="es-C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28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33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5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2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83059362"/>
                  </a:ext>
                </a:extLst>
              </a:tr>
              <a:tr h="577668">
                <a:tc>
                  <a:txBody>
                    <a:bodyPr/>
                    <a:lstStyle/>
                    <a:p>
                      <a:pPr indent="-6350" algn="l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solidFill>
                            <a:schemeClr val="tx1"/>
                          </a:solidFill>
                          <a:effectLst/>
                        </a:rPr>
                        <a:t>Total de cargos creados</a:t>
                      </a:r>
                      <a:endParaRPr lang="es-C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23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47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0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0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84283162"/>
                  </a:ext>
                </a:extLst>
              </a:tr>
              <a:tr h="577668">
                <a:tc>
                  <a:txBody>
                    <a:bodyPr/>
                    <a:lstStyle/>
                    <a:p>
                      <a:pPr indent="-6350" algn="l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solidFill>
                            <a:schemeClr val="tx1"/>
                          </a:solidFill>
                          <a:effectLst/>
                        </a:rPr>
                        <a:t>Total de cargos faltantes</a:t>
                      </a:r>
                      <a:endParaRPr lang="es-CL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5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0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5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indent="-6350" algn="ctr">
                        <a:lnSpc>
                          <a:spcPct val="10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2</a:t>
                      </a:r>
                      <a:endParaRPr lang="es-CL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2296299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60040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E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chemeClr val="bg1"/>
                </a:solidFill>
              </a:rPr>
              <a:t>b)</a:t>
            </a:r>
            <a:r>
              <a:rPr lang="es-ES" dirty="0">
                <a:solidFill>
                  <a:schemeClr val="bg1"/>
                </a:solidFill>
              </a:rPr>
              <a:t> Definir por parte de la Comisión Directiva los criterios para determinar los cargos necesarios en la planta de académicos de carrera, consultando a las instancias académicas y gremiales.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621642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1664</TotalTime>
  <Words>3469</Words>
  <Application>Microsoft Macintosh PowerPoint</Application>
  <PresentationFormat>Panorámica</PresentationFormat>
  <Paragraphs>417</Paragraphs>
  <Slides>45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45</vt:i4>
      </vt:variant>
    </vt:vector>
  </HeadingPairs>
  <TitlesOfParts>
    <vt:vector size="51" baseType="lpstr">
      <vt:lpstr>Arial</vt:lpstr>
      <vt:lpstr>Calibri</vt:lpstr>
      <vt:lpstr>Calibri Light</vt:lpstr>
      <vt:lpstr>Symbol</vt:lpstr>
      <vt:lpstr>Times New Roman</vt:lpstr>
      <vt:lpstr>Tema de Office</vt:lpstr>
      <vt:lpstr>   PROCESO DE INGRESO A LA PLANTA  DE LA UNIVERSIDAD DEL BÍO-BÍO PRESENTACIÓN ASOCIACIÓN ACADÉMICOS OCTUBRE de 2021 (CRITERIOS )</vt:lpstr>
      <vt:lpstr>   CONTEXTO</vt:lpstr>
      <vt:lpstr>¿Qué motiva a Rectoría a propiciar esta gran transformación? </vt:lpstr>
      <vt:lpstr>Principios que guían el paso a Planta</vt:lpstr>
      <vt:lpstr>ENCASILLAMIENTO DEL PERSONAL ACADÉMICO. </vt:lpstr>
      <vt:lpstr>PROCESO DE ENCASILLAMIENTO</vt:lpstr>
      <vt:lpstr>1.- MODIFICACIÓN DE LA PLANTA ACADÉMICA</vt:lpstr>
      <vt:lpstr>Presentación de PowerPoint</vt:lpstr>
      <vt:lpstr>Presentación de PowerPoint</vt:lpstr>
      <vt:lpstr>2. Encasillamiento directo del personal académico de planta.</vt:lpstr>
      <vt:lpstr>   Equivalencia a Concurso Público </vt:lpstr>
      <vt:lpstr>Acuerdo de la Comisión Directiva</vt:lpstr>
      <vt:lpstr>Presentación de PowerPoint</vt:lpstr>
      <vt:lpstr>Presentación de PowerPoint</vt:lpstr>
      <vt:lpstr>  3. Encasillamiento por concurso interno en cargos   académicos de carrera para funcionarios de planta y contrata. </vt:lpstr>
      <vt:lpstr>Presentación de PowerPoint</vt:lpstr>
      <vt:lpstr>3.1. Proceso de encasillamiento por           concurso interno.</vt:lpstr>
      <vt:lpstr>  3.1.2  Requisitos para concursar. </vt:lpstr>
      <vt:lpstr>       Artículos 29° y 33° del Estatuto del  Académico</vt:lpstr>
      <vt:lpstr>  3.1.2 . Requisitos para concursar. </vt:lpstr>
      <vt:lpstr>Criterio Años para poder postular por Decanatura.</vt:lpstr>
      <vt:lpstr> ACUERDO COMISIÓN DIRECTIVA</vt:lpstr>
      <vt:lpstr>Impacto de la antigüedad en población  a concursar,  contratas (JC) (31.12.2021)</vt:lpstr>
      <vt:lpstr>Impacto de la antigüedad en población  a concursar,  contratas (MJ) (31.12.2021)</vt:lpstr>
      <vt:lpstr>Impacto de la antigüedad en población  Total a concursar,  calidad de contratas (31.12.2021)</vt:lpstr>
      <vt:lpstr>Presentación de PowerPoint</vt:lpstr>
      <vt:lpstr>Presentación de PowerPoint</vt:lpstr>
      <vt:lpstr> 3.2. Bases del concurso interno para el encasillamiento. </vt:lpstr>
      <vt:lpstr>3.2.2. Factores que se considerarán en el concurso.</vt:lpstr>
      <vt:lpstr>Presentación de PowerPoint</vt:lpstr>
      <vt:lpstr>Ponderación de factores por Facultad</vt:lpstr>
      <vt:lpstr>ACUERDO COMISIÓN DIRECTIVA</vt:lpstr>
      <vt:lpstr>  FACTOR ESTUDIOS DE PRE Y POSTGRADO(30%)  </vt:lpstr>
      <vt:lpstr>ACUERDO COMISIÓN DIRECTIVA SUBFACTORES DEL FACTOR ESTUDIOS DE PRE Y POSTGRADO</vt:lpstr>
      <vt:lpstr>  FACTOR CURSOS DE FORMACIÓN(10%) </vt:lpstr>
      <vt:lpstr>ACUERDO COMISIÓN DIRECTIVA  SUBFACTORES FACTOR CURSOS DE FORMACIÓN</vt:lpstr>
      <vt:lpstr> FACTOR  INVESTIGACIÓN REALIZADA(20%) </vt:lpstr>
      <vt:lpstr> ACUERDO DE LA COMISIÓN DIRECTIVA SUBFACTORES FACTOR  INVESTIGACIÓN REALIZADA </vt:lpstr>
      <vt:lpstr>FACTOR EXPERIENCIA LABORAL(20%) </vt:lpstr>
      <vt:lpstr>ACUERDO COMISIÓN DIRECTIVA</vt:lpstr>
      <vt:lpstr>Modelo de tabla</vt:lpstr>
      <vt:lpstr>FACTOR APTITUDES DESEMPEÑO CARGO(20%).</vt:lpstr>
      <vt:lpstr>ACUERDO COMISIÓN DIRECTIVA</vt:lpstr>
      <vt:lpstr>Puntaje mínimo para considerar a un postulante idóneo</vt:lpstr>
      <vt:lpstr>ACUERDOS DE LA COMISIÓN DIRECTIVA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 DE INGRESO A LA PLANTA  DE LA UNIVERSIDAD DEL BÍO-BÍO</dc:title>
  <dc:creator>Juan Saavedra</dc:creator>
  <cp:lastModifiedBy>Juan Saavedra</cp:lastModifiedBy>
  <cp:revision>240</cp:revision>
  <dcterms:created xsi:type="dcterms:W3CDTF">2020-10-06T12:51:46Z</dcterms:created>
  <dcterms:modified xsi:type="dcterms:W3CDTF">2021-10-26T23:04:52Z</dcterms:modified>
</cp:coreProperties>
</file>